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68" r:id="rId1"/>
  </p:sldMasterIdLst>
  <p:notesMasterIdLst>
    <p:notesMasterId r:id="rId7"/>
  </p:notesMasterIdLst>
  <p:sldIdLst>
    <p:sldId id="256" r:id="rId2"/>
    <p:sldId id="330" r:id="rId3"/>
    <p:sldId id="333" r:id="rId4"/>
    <p:sldId id="335" r:id="rId5"/>
    <p:sldId id="303" r:id="rId6"/>
  </p:sldIdLst>
  <p:sldSz cx="9144000" cy="6858000" type="screen4x3"/>
  <p:notesSz cx="6794500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9" autoAdjust="0"/>
    <p:restoredTop sz="94640" autoAdjust="0"/>
  </p:normalViewPr>
  <p:slideViewPr>
    <p:cSldViewPr snapToGrid="0" snapToObjects="1"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40" d="100"/>
        <a:sy n="2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6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24133-B4A3-DF43-B011-DAF46970C8B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5600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13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EFB6B-014E-164E-9BEC-0E037F607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35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EFB6B-014E-164E-9BEC-0E037F6071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2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EFB6B-014E-164E-9BEC-0E037F6071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07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Home.png"/>
          <p:cNvPicPr>
            <a:picLocks noChangeAspect="1"/>
          </p:cNvPicPr>
          <p:nvPr/>
        </p:nvPicPr>
        <p:blipFill>
          <a:blip r:embed="rId2"/>
          <a:srcRect t="-93973"/>
          <a:stretch>
            <a:fillRect/>
          </a:stretch>
        </p:blipFill>
        <p:spPr>
          <a:xfrm>
            <a:off x="179294" y="1183341"/>
            <a:ext cx="8787384" cy="5276725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3" y="2168338"/>
            <a:ext cx="8307387" cy="161925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753036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irectionalButtons-RightOnl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266" y="533400"/>
            <a:ext cx="752475" cy="3524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466850"/>
            <a:ext cx="8308039" cy="1128432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7224" y="2623296"/>
            <a:ext cx="4717676" cy="38312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213" y="2770187"/>
            <a:ext cx="3429093" cy="35768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182880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98140" y="1169894"/>
            <a:ext cx="3671047" cy="52760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82880" y="1169894"/>
            <a:ext cx="8787384" cy="2106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2880" y="3281082"/>
            <a:ext cx="8787384" cy="3174582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3329268"/>
            <a:ext cx="8346141" cy="1014132"/>
          </a:xfrm>
        </p:spPr>
        <p:txBody>
          <a:bodyPr anchor="b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4343399"/>
            <a:ext cx="8346141" cy="190976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3835212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00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82880" y="1179576"/>
            <a:ext cx="3671047" cy="220531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2015983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82880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VerticalTC.png"/>
          <p:cNvPicPr>
            <a:picLocks noChangeAspect="1"/>
          </p:cNvPicPr>
          <p:nvPr/>
        </p:nvPicPr>
        <p:blipFill>
          <a:blip r:embed="rId2"/>
          <a:srcRect t="-93650"/>
          <a:stretch>
            <a:fillRect/>
          </a:stretch>
        </p:blipFill>
        <p:spPr>
          <a:xfrm>
            <a:off x="7445188" y="1178128"/>
            <a:ext cx="1524000" cy="5275339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40705" y="1398494"/>
            <a:ext cx="1447800" cy="48499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7513" y="1398494"/>
            <a:ext cx="6669087" cy="4849906"/>
          </a:xfrm>
        </p:spPr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" y="1179576"/>
            <a:ext cx="8787384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irectionalButtons-LeftOnlyOn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488" y="538163"/>
            <a:ext cx="752475" cy="352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8308975" cy="349175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TCFull.png"/>
          <p:cNvPicPr>
            <a:picLocks noChangeAspect="1"/>
          </p:cNvPicPr>
          <p:nvPr/>
        </p:nvPicPr>
        <p:blipFill>
          <a:blip r:embed="rId2"/>
          <a:srcRect l="-198711"/>
          <a:stretch>
            <a:fillRect/>
          </a:stretch>
        </p:blipFill>
        <p:spPr>
          <a:xfrm>
            <a:off x="177999" y="1179576"/>
            <a:ext cx="8788373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>
              <a:buClr>
                <a:schemeClr val="bg1"/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>
              <a:buClr>
                <a:schemeClr val="bg1"/>
              </a:buClr>
              <a:defRPr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SectionH.png"/>
          <p:cNvPicPr>
            <a:picLocks noChangeAspect="1"/>
          </p:cNvPicPr>
          <p:nvPr/>
        </p:nvPicPr>
        <p:blipFill>
          <a:blip r:embed="rId2"/>
          <a:srcRect r="-91875"/>
          <a:stretch>
            <a:fillRect/>
          </a:stretch>
        </p:blipFill>
        <p:spPr>
          <a:xfrm>
            <a:off x="182880" y="1179576"/>
            <a:ext cx="8785105" cy="5276088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429000"/>
            <a:ext cx="6591300" cy="1371600"/>
          </a:xfrm>
        </p:spPr>
        <p:txBody>
          <a:bodyPr anchor="b" anchorCtr="0"/>
          <a:lstStyle>
            <a:lvl1pPr algn="r"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4800599"/>
            <a:ext cx="6591300" cy="1066801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6859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3214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859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752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752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Cap.png"/>
          <p:cNvPicPr>
            <a:picLocks noChangeAspect="1"/>
          </p:cNvPicPr>
          <p:nvPr/>
        </p:nvPicPr>
        <p:blipFill>
          <a:blip r:embed="rId2"/>
          <a:srcRect b="-135871"/>
          <a:stretch>
            <a:fillRect/>
          </a:stretch>
        </p:blipFill>
        <p:spPr>
          <a:xfrm>
            <a:off x="182880" y="1179575"/>
            <a:ext cx="4228522" cy="5274037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369794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341" y="1600200"/>
            <a:ext cx="4101353" cy="4652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3697941" cy="341583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600"/>
              </a:spcBef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925" y="2770188"/>
            <a:ext cx="8308975" cy="3478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0105" y="6454588"/>
            <a:ext cx="23980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B99ADA2-E56C-5140-94E6-D23F8A83A476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976" y="6454588"/>
            <a:ext cx="3657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1219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HomeButton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2450" y="526116"/>
            <a:ext cx="457200" cy="352425"/>
          </a:xfrm>
          <a:prstGeom prst="rect">
            <a:avLst/>
          </a:prstGeom>
        </p:spPr>
      </p:pic>
      <p:pic>
        <p:nvPicPr>
          <p:cNvPr id="10" name="Picture 9" descr="DirectionalButtons-Ful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26188" y="526116"/>
            <a:ext cx="752475" cy="3524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A </a:t>
            </a:r>
            <a:r>
              <a:rPr lang="en-US" sz="3600" dirty="0">
                <a:solidFill>
                  <a:schemeClr val="tx2"/>
                </a:solidFill>
              </a:rPr>
              <a:t>P</a:t>
            </a:r>
            <a:r>
              <a:rPr lang="en-US" sz="3600" dirty="0"/>
              <a:t>lacebo-Controlled  </a:t>
            </a:r>
            <a:r>
              <a:rPr lang="en-US" sz="3600" dirty="0">
                <a:solidFill>
                  <a:schemeClr val="tx2"/>
                </a:solidFill>
              </a:rPr>
              <a:t>E</a:t>
            </a:r>
            <a:r>
              <a:rPr lang="en-US" sz="3600" dirty="0"/>
              <a:t>ffectiveness in I</a:t>
            </a:r>
            <a:r>
              <a:rPr lang="en-US" sz="3600" dirty="0">
                <a:solidFill>
                  <a:schemeClr val="tx2"/>
                </a:solidFill>
              </a:rPr>
              <a:t>N</a:t>
            </a:r>
            <a:r>
              <a:rPr lang="en-US" sz="3600" dirty="0"/>
              <a:t>PH</a:t>
            </a:r>
            <a:br>
              <a:rPr lang="en-US" sz="3600" dirty="0"/>
            </a:br>
            <a:r>
              <a:rPr lang="en-US" sz="3600" dirty="0">
                <a:solidFill>
                  <a:schemeClr val="tx2"/>
                </a:solidFill>
              </a:rPr>
              <a:t>S</a:t>
            </a:r>
            <a:r>
              <a:rPr lang="en-US" sz="3600" dirty="0"/>
              <a:t>hunting (</a:t>
            </a:r>
            <a:r>
              <a:rPr lang="en-US" sz="3600" dirty="0">
                <a:solidFill>
                  <a:schemeClr val="tx2"/>
                </a:solidFill>
              </a:rPr>
              <a:t>PENS</a:t>
            </a:r>
            <a:r>
              <a:rPr lang="en-US" sz="3600" dirty="0"/>
              <a:t>) Trial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Surgical Training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13" y="5016053"/>
            <a:ext cx="26670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PENS Surgery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-457200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dirty="0" smtClean="0"/>
              <a:t>Standard shunt-placement surgery per SOC</a:t>
            </a:r>
            <a:endParaRPr lang="en-US" sz="2400" dirty="0"/>
          </a:p>
          <a:p>
            <a:pPr lvl="1" indent="-457200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dirty="0" smtClean="0"/>
              <a:t>Set </a:t>
            </a:r>
            <a:r>
              <a:rPr lang="en-US" sz="2400" dirty="0"/>
              <a:t>and verify the shunt before going into the OR to maintain blinding</a:t>
            </a:r>
          </a:p>
          <a:p>
            <a:pPr lvl="1" indent="-457200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dirty="0" smtClean="0"/>
              <a:t>Document “PENS </a:t>
            </a:r>
            <a:r>
              <a:rPr lang="en-US" sz="2400" dirty="0"/>
              <a:t>study assigned setting</a:t>
            </a:r>
            <a:r>
              <a:rPr lang="en-US" sz="2400" dirty="0" smtClean="0"/>
              <a:t>” and time of the shunt placement </a:t>
            </a:r>
            <a:r>
              <a:rPr lang="en-US" sz="2400" dirty="0"/>
              <a:t>in </a:t>
            </a:r>
            <a:r>
              <a:rPr lang="en-US" sz="2400" dirty="0" smtClean="0"/>
              <a:t>the medical record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4875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Shunt placement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-4572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dirty="0"/>
              <a:t>Recommend a </a:t>
            </a:r>
            <a:r>
              <a:rPr lang="en-US" sz="2400" dirty="0" err="1"/>
              <a:t>ventriculoperitoneal</a:t>
            </a:r>
            <a:r>
              <a:rPr lang="en-US" sz="2400" dirty="0"/>
              <a:t> shunt, right-sided</a:t>
            </a:r>
          </a:p>
          <a:p>
            <a:pPr lvl="1" indent="-4572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dirty="0" smtClean="0"/>
              <a:t>Recommend </a:t>
            </a:r>
            <a:r>
              <a:rPr lang="en-US" sz="2400" dirty="0"/>
              <a:t>frontal placement of the </a:t>
            </a:r>
            <a:r>
              <a:rPr lang="en-US" sz="2400" dirty="0" smtClean="0"/>
              <a:t>shunt</a:t>
            </a:r>
          </a:p>
          <a:p>
            <a:pPr lvl="3" indent="-4572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200" dirty="0" smtClean="0"/>
              <a:t>Allows for easier shunt adjustment (real or mock)</a:t>
            </a:r>
            <a:endParaRPr lang="en-US" sz="2200" dirty="0"/>
          </a:p>
          <a:p>
            <a:pPr lvl="1" indent="-457200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dirty="0" smtClean="0"/>
              <a:t>Recommend using an infectious </a:t>
            </a:r>
            <a:r>
              <a:rPr lang="en-US" sz="2400" dirty="0"/>
              <a:t>disease control </a:t>
            </a:r>
            <a:r>
              <a:rPr lang="en-US" sz="2400" dirty="0" smtClean="0"/>
              <a:t>checklist</a:t>
            </a:r>
          </a:p>
          <a:p>
            <a:pPr lvl="3" indent="-4572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200" dirty="0" smtClean="0"/>
              <a:t>A checklist can be provided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87490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PENS 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-457200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dirty="0"/>
              <a:t>R</a:t>
            </a:r>
            <a:r>
              <a:rPr lang="en-US" sz="2400" dirty="0" smtClean="0"/>
              <a:t>ecommend </a:t>
            </a:r>
            <a:r>
              <a:rPr lang="en-US" sz="2400" dirty="0"/>
              <a:t>shunt </a:t>
            </a:r>
            <a:r>
              <a:rPr lang="en-US" sz="2400" dirty="0" smtClean="0"/>
              <a:t>series for post-op imaging</a:t>
            </a:r>
          </a:p>
          <a:p>
            <a:pPr lvl="1" indent="-457200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dirty="0" smtClean="0"/>
              <a:t>CT </a:t>
            </a:r>
            <a:r>
              <a:rPr lang="en-US" sz="2400" dirty="0"/>
              <a:t>scan at 1 month per </a:t>
            </a:r>
            <a:r>
              <a:rPr lang="en-US" sz="2400" dirty="0" smtClean="0"/>
              <a:t>protocol</a:t>
            </a:r>
          </a:p>
          <a:p>
            <a:pPr lvl="1" indent="-457200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dirty="0"/>
              <a:t>CT scan at </a:t>
            </a:r>
            <a:r>
              <a:rPr lang="en-US" sz="2400" dirty="0" smtClean="0"/>
              <a:t>5 months </a:t>
            </a:r>
            <a:r>
              <a:rPr lang="en-US" sz="2400" dirty="0"/>
              <a:t>per protocol</a:t>
            </a:r>
          </a:p>
          <a:p>
            <a:pPr lvl="1" indent="-457200">
              <a:buClr>
                <a:schemeClr val="tx1">
                  <a:lumMod val="50000"/>
                  <a:lumOff val="50000"/>
                </a:schemeClr>
              </a:buClr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13703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THANK YOU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5054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po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Expo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Expo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3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93000"/>
                <a:satMod val="130000"/>
              </a:schemeClr>
            </a:gs>
            <a:gs pos="60000">
              <a:schemeClr val="phClr">
                <a:tint val="80000"/>
                <a:shade val="93000"/>
                <a:satMod val="130000"/>
              </a:schemeClr>
            </a:gs>
            <a:gs pos="100000">
              <a:schemeClr val="phClr">
                <a:tint val="50000"/>
                <a:shade val="94000"/>
                <a:alpha val="100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34925" cap="flat" cmpd="sng" algn="ctr"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8600000" scaled="0"/>
          </a:gra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a:effectStyle>
        <a:effectStyle>
          <a:effectLst>
            <a:innerShdw blurRad="50800" dist="25400" dir="16200000">
              <a:srgbClr val="C0C0C0">
                <a:alpha val="75000"/>
              </a:srgbClr>
            </a:innerShdw>
            <a:reflection blurRad="63500" stA="40000" endPos="50000" dist="127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9159</TotalTime>
  <Words>108</Words>
  <Application>Microsoft Office PowerPoint</Application>
  <PresentationFormat>On-screen Show (4:3)</PresentationFormat>
  <Paragraphs>19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Courier New</vt:lpstr>
      <vt:lpstr>Wingdings</vt:lpstr>
      <vt:lpstr>Expo</vt:lpstr>
      <vt:lpstr>A Placebo-Controlled  Effectiveness in INPH Shunting (PENS) Trial</vt:lpstr>
      <vt:lpstr>PENS Surgery requirements</vt:lpstr>
      <vt:lpstr>Shunt placement recommendations</vt:lpstr>
      <vt:lpstr>PENS Imaging</vt:lpstr>
      <vt:lpstr>THANK YOU</vt:lpstr>
    </vt:vector>
  </TitlesOfParts>
  <Company>Emissary International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MoCA</dc:title>
  <dc:creator>Steven Mayo</dc:creator>
  <cp:lastModifiedBy>Jessica Wollett</cp:lastModifiedBy>
  <cp:revision>68</cp:revision>
  <cp:lastPrinted>2016-08-18T15:07:52Z</cp:lastPrinted>
  <dcterms:created xsi:type="dcterms:W3CDTF">2016-08-11T02:57:17Z</dcterms:created>
  <dcterms:modified xsi:type="dcterms:W3CDTF">2017-10-25T01:07:20Z</dcterms:modified>
</cp:coreProperties>
</file>