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2" r:id="rId1"/>
  </p:sldMasterIdLst>
  <p:notesMasterIdLst>
    <p:notesMasterId r:id="rId19"/>
  </p:notesMasterIdLst>
  <p:sldIdLst>
    <p:sldId id="273" r:id="rId2"/>
    <p:sldId id="300" r:id="rId3"/>
    <p:sldId id="274" r:id="rId4"/>
    <p:sldId id="283" r:id="rId5"/>
    <p:sldId id="302" r:id="rId6"/>
    <p:sldId id="306" r:id="rId7"/>
    <p:sldId id="276" r:id="rId8"/>
    <p:sldId id="285" r:id="rId9"/>
    <p:sldId id="279" r:id="rId10"/>
    <p:sldId id="297" r:id="rId11"/>
    <p:sldId id="277" r:id="rId12"/>
    <p:sldId id="275" r:id="rId13"/>
    <p:sldId id="280" r:id="rId14"/>
    <p:sldId id="284" r:id="rId15"/>
    <p:sldId id="259" r:id="rId16"/>
    <p:sldId id="258" r:id="rId17"/>
    <p:sldId id="278"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CC00"/>
    <a:srgbClr val="009900"/>
    <a:srgbClr val="C00000"/>
    <a:srgbClr val="CC0000"/>
    <a:srgbClr val="0033CC"/>
    <a:srgbClr val="3333FF"/>
    <a:srgbClr val="F2E20E"/>
    <a:srgbClr val="AE3312"/>
    <a:srgbClr val="0E065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378" autoAdjust="0"/>
    <p:restoredTop sz="92250" autoAdjust="0"/>
  </p:normalViewPr>
  <p:slideViewPr>
    <p:cSldViewPr>
      <p:cViewPr varScale="1">
        <p:scale>
          <a:sx n="53" d="100"/>
          <a:sy n="53" d="100"/>
        </p:scale>
        <p:origin x="642"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A2D9D2-712D-4F2D-9850-2150C1AF12BA}" type="doc">
      <dgm:prSet loTypeId="urn:microsoft.com/office/officeart/2005/8/layout/pyramid1" loCatId="pyramid" qsTypeId="urn:microsoft.com/office/officeart/2005/8/quickstyle/simple1" qsCatId="simple" csTypeId="urn:microsoft.com/office/officeart/2005/8/colors/accent1_2" csCatId="accent1" phldr="1"/>
      <dgm:spPr/>
    </dgm:pt>
    <dgm:pt modelId="{AEFCF8AA-A60D-458C-99D6-D9869C03B3C2}">
      <dgm:prSet phldrT="[Text]" custT="1"/>
      <dgm:spPr>
        <a:solidFill>
          <a:srgbClr val="FFFF00"/>
        </a:solidFill>
      </dgm:spPr>
      <dgm:t>
        <a:bodyPr/>
        <a:lstStyle/>
        <a:p>
          <a:r>
            <a:rPr lang="en-US" sz="1400" dirty="0" smtClean="0"/>
            <a:t>Serious related, unexpected, AEs</a:t>
          </a:r>
          <a:endParaRPr lang="en-US" sz="1400" dirty="0"/>
        </a:p>
      </dgm:t>
    </dgm:pt>
    <dgm:pt modelId="{09C94970-D1BF-49BA-9F3C-3E02778668BF}" type="parTrans" cxnId="{DC7BB3E4-E74C-439C-A2FF-7B0BC7D136C5}">
      <dgm:prSet/>
      <dgm:spPr/>
      <dgm:t>
        <a:bodyPr/>
        <a:lstStyle/>
        <a:p>
          <a:endParaRPr lang="en-US"/>
        </a:p>
      </dgm:t>
    </dgm:pt>
    <dgm:pt modelId="{F2C66CF4-1DC5-4E63-9F0E-B8E3CE8A53FB}" type="sibTrans" cxnId="{DC7BB3E4-E74C-439C-A2FF-7B0BC7D136C5}">
      <dgm:prSet/>
      <dgm:spPr/>
      <dgm:t>
        <a:bodyPr/>
        <a:lstStyle/>
        <a:p>
          <a:endParaRPr lang="en-US"/>
        </a:p>
      </dgm:t>
    </dgm:pt>
    <dgm:pt modelId="{E64FC3D8-6048-4096-A1AB-6CEA7FB04B4E}">
      <dgm:prSet phldrT="[Text]"/>
      <dgm:spPr>
        <a:solidFill>
          <a:srgbClr val="C00000"/>
        </a:solidFill>
      </dgm:spPr>
      <dgm:t>
        <a:bodyPr/>
        <a:lstStyle/>
        <a:p>
          <a:r>
            <a:rPr lang="en-US" dirty="0" smtClean="0"/>
            <a:t>Serious adverse events</a:t>
          </a:r>
          <a:endParaRPr lang="en-US" dirty="0"/>
        </a:p>
      </dgm:t>
    </dgm:pt>
    <dgm:pt modelId="{FCFBAFEA-55D9-435F-91C4-6318E355FA23}" type="parTrans" cxnId="{0BCA782A-13D6-4B44-BC47-0D7626A226DC}">
      <dgm:prSet/>
      <dgm:spPr/>
      <dgm:t>
        <a:bodyPr/>
        <a:lstStyle/>
        <a:p>
          <a:endParaRPr lang="en-US"/>
        </a:p>
      </dgm:t>
    </dgm:pt>
    <dgm:pt modelId="{E101032C-3DA5-4AAB-9C72-E1F65116A4D6}" type="sibTrans" cxnId="{0BCA782A-13D6-4B44-BC47-0D7626A226DC}">
      <dgm:prSet/>
      <dgm:spPr/>
      <dgm:t>
        <a:bodyPr/>
        <a:lstStyle/>
        <a:p>
          <a:endParaRPr lang="en-US"/>
        </a:p>
      </dgm:t>
    </dgm:pt>
    <dgm:pt modelId="{CCC32C09-4CF9-4314-8102-E1EC776AA416}">
      <dgm:prSet phldrT="[Text]"/>
      <dgm:spPr/>
      <dgm:t>
        <a:bodyPr/>
        <a:lstStyle/>
        <a:p>
          <a:r>
            <a:rPr lang="en-US" dirty="0" smtClean="0"/>
            <a:t>Adverse events</a:t>
          </a:r>
          <a:endParaRPr lang="en-US" dirty="0"/>
        </a:p>
      </dgm:t>
    </dgm:pt>
    <dgm:pt modelId="{DFDE4D80-0037-4CA8-A5CB-DDD39F9D678E}" type="parTrans" cxnId="{52DE89CD-A443-41C2-B557-5D6F94808BF9}">
      <dgm:prSet/>
      <dgm:spPr/>
      <dgm:t>
        <a:bodyPr/>
        <a:lstStyle/>
        <a:p>
          <a:endParaRPr lang="en-US"/>
        </a:p>
      </dgm:t>
    </dgm:pt>
    <dgm:pt modelId="{5A945669-2A30-456B-B93E-8F5E37C78EE4}" type="sibTrans" cxnId="{52DE89CD-A443-41C2-B557-5D6F94808BF9}">
      <dgm:prSet/>
      <dgm:spPr/>
      <dgm:t>
        <a:bodyPr/>
        <a:lstStyle/>
        <a:p>
          <a:endParaRPr lang="en-US"/>
        </a:p>
      </dgm:t>
    </dgm:pt>
    <dgm:pt modelId="{A6E0F197-C73D-4EE9-98D0-C391671A56D7}">
      <dgm:prSet phldrT="[Text]" custT="1"/>
      <dgm:spPr/>
      <dgm:t>
        <a:bodyPr/>
        <a:lstStyle/>
        <a:p>
          <a:r>
            <a:rPr lang="en-US" sz="2000" dirty="0" smtClean="0"/>
            <a:t>Then assess relatedness and expectedness</a:t>
          </a:r>
          <a:endParaRPr lang="en-US" sz="2000" dirty="0"/>
        </a:p>
      </dgm:t>
    </dgm:pt>
    <dgm:pt modelId="{983D6000-2827-438A-BD98-1BE7EF6BDD17}" type="parTrans" cxnId="{1AB88A82-86CD-4A55-9B46-18F17996322A}">
      <dgm:prSet/>
      <dgm:spPr/>
      <dgm:t>
        <a:bodyPr/>
        <a:lstStyle/>
        <a:p>
          <a:endParaRPr lang="en-US"/>
        </a:p>
      </dgm:t>
    </dgm:pt>
    <dgm:pt modelId="{BF906FE3-6A9F-46E7-9778-0FB5573DF795}" type="sibTrans" cxnId="{1AB88A82-86CD-4A55-9B46-18F17996322A}">
      <dgm:prSet/>
      <dgm:spPr/>
      <dgm:t>
        <a:bodyPr/>
        <a:lstStyle/>
        <a:p>
          <a:endParaRPr lang="en-US"/>
        </a:p>
      </dgm:t>
    </dgm:pt>
    <dgm:pt modelId="{4F3CBC0C-B580-4921-8663-89E4A9042BFF}">
      <dgm:prSet phldrT="[Text]" custT="1"/>
      <dgm:spPr/>
      <dgm:t>
        <a:bodyPr/>
        <a:lstStyle/>
        <a:p>
          <a:r>
            <a:rPr lang="en-US" sz="2000" dirty="0" smtClean="0"/>
            <a:t>Serious AE must be reported in 24 </a:t>
          </a:r>
          <a:r>
            <a:rPr lang="en-US" sz="2000" dirty="0" err="1" smtClean="0"/>
            <a:t>hrs</a:t>
          </a:r>
          <a:r>
            <a:rPr lang="en-US" sz="2000" dirty="0" smtClean="0"/>
            <a:t> to DCC</a:t>
          </a:r>
          <a:endParaRPr lang="en-US" sz="2000" dirty="0"/>
        </a:p>
      </dgm:t>
    </dgm:pt>
    <dgm:pt modelId="{6F2183B5-DC17-4CB4-A950-03C5E75DC149}" type="parTrans" cxnId="{6CA219CA-3207-40A4-AF2D-CD793DA6CDE7}">
      <dgm:prSet/>
      <dgm:spPr/>
      <dgm:t>
        <a:bodyPr/>
        <a:lstStyle/>
        <a:p>
          <a:endParaRPr lang="en-US"/>
        </a:p>
      </dgm:t>
    </dgm:pt>
    <dgm:pt modelId="{5A068DA1-8049-4BD5-8BC2-8D3428764F9D}" type="sibTrans" cxnId="{6CA219CA-3207-40A4-AF2D-CD793DA6CDE7}">
      <dgm:prSet/>
      <dgm:spPr/>
      <dgm:t>
        <a:bodyPr/>
        <a:lstStyle/>
        <a:p>
          <a:endParaRPr lang="en-US"/>
        </a:p>
      </dgm:t>
    </dgm:pt>
    <dgm:pt modelId="{6CC55508-8853-4216-A409-EA1B1212122C}">
      <dgm:prSet phldrT="[Text]" custT="1"/>
      <dgm:spPr/>
      <dgm:t>
        <a:bodyPr/>
        <a:lstStyle/>
        <a:p>
          <a:r>
            <a:rPr lang="en-US" sz="2000" dirty="0" smtClean="0"/>
            <a:t>There will be many of these</a:t>
          </a:r>
          <a:endParaRPr lang="en-US" sz="2000" dirty="0"/>
        </a:p>
      </dgm:t>
    </dgm:pt>
    <dgm:pt modelId="{5DFBCF20-3B50-4555-B290-89891C46C9D5}" type="parTrans" cxnId="{D707399C-EC60-4E61-949D-D013DF0FFC38}">
      <dgm:prSet/>
      <dgm:spPr/>
      <dgm:t>
        <a:bodyPr/>
        <a:lstStyle/>
        <a:p>
          <a:endParaRPr lang="en-US"/>
        </a:p>
      </dgm:t>
    </dgm:pt>
    <dgm:pt modelId="{88F75D55-A072-4814-B513-811A057688AE}" type="sibTrans" cxnId="{D707399C-EC60-4E61-949D-D013DF0FFC38}">
      <dgm:prSet/>
      <dgm:spPr/>
      <dgm:t>
        <a:bodyPr/>
        <a:lstStyle/>
        <a:p>
          <a:endParaRPr lang="en-US"/>
        </a:p>
      </dgm:t>
    </dgm:pt>
    <dgm:pt modelId="{54EBD4C0-627D-4023-817E-92D4AD4850BE}" type="pres">
      <dgm:prSet presAssocID="{EBA2D9D2-712D-4F2D-9850-2150C1AF12BA}" presName="Name0" presStyleCnt="0">
        <dgm:presLayoutVars>
          <dgm:dir/>
          <dgm:animLvl val="lvl"/>
          <dgm:resizeHandles val="exact"/>
        </dgm:presLayoutVars>
      </dgm:prSet>
      <dgm:spPr/>
    </dgm:pt>
    <dgm:pt modelId="{EFC4B220-1DA0-4BC5-AA1A-BB17D6EE7018}" type="pres">
      <dgm:prSet presAssocID="{AEFCF8AA-A60D-458C-99D6-D9869C03B3C2}" presName="Name8" presStyleCnt="0"/>
      <dgm:spPr/>
    </dgm:pt>
    <dgm:pt modelId="{AA8CC38A-86E9-48B4-B0C2-B94204460E1B}" type="pres">
      <dgm:prSet presAssocID="{AEFCF8AA-A60D-458C-99D6-D9869C03B3C2}" presName="acctBkgd" presStyleLbl="alignAcc1" presStyleIdx="0" presStyleCnt="3"/>
      <dgm:spPr/>
      <dgm:t>
        <a:bodyPr/>
        <a:lstStyle/>
        <a:p>
          <a:endParaRPr lang="en-US"/>
        </a:p>
      </dgm:t>
    </dgm:pt>
    <dgm:pt modelId="{1ED81894-8368-40B2-914A-4F60A83B557C}" type="pres">
      <dgm:prSet presAssocID="{AEFCF8AA-A60D-458C-99D6-D9869C03B3C2}" presName="acctTx" presStyleLbl="alignAcc1" presStyleIdx="0" presStyleCnt="3">
        <dgm:presLayoutVars>
          <dgm:bulletEnabled val="1"/>
        </dgm:presLayoutVars>
      </dgm:prSet>
      <dgm:spPr/>
      <dgm:t>
        <a:bodyPr/>
        <a:lstStyle/>
        <a:p>
          <a:endParaRPr lang="en-US"/>
        </a:p>
      </dgm:t>
    </dgm:pt>
    <dgm:pt modelId="{D26C0719-12A5-4430-8BD2-0DDBB55DAD00}" type="pres">
      <dgm:prSet presAssocID="{AEFCF8AA-A60D-458C-99D6-D9869C03B3C2}" presName="level" presStyleLbl="node1" presStyleIdx="0" presStyleCnt="3">
        <dgm:presLayoutVars>
          <dgm:chMax val="1"/>
          <dgm:bulletEnabled val="1"/>
        </dgm:presLayoutVars>
      </dgm:prSet>
      <dgm:spPr/>
      <dgm:t>
        <a:bodyPr/>
        <a:lstStyle/>
        <a:p>
          <a:endParaRPr lang="en-US"/>
        </a:p>
      </dgm:t>
    </dgm:pt>
    <dgm:pt modelId="{3D4D7431-CF93-406C-9066-F618DFEA5853}" type="pres">
      <dgm:prSet presAssocID="{AEFCF8AA-A60D-458C-99D6-D9869C03B3C2}" presName="levelTx" presStyleLbl="revTx" presStyleIdx="0" presStyleCnt="0">
        <dgm:presLayoutVars>
          <dgm:chMax val="1"/>
          <dgm:bulletEnabled val="1"/>
        </dgm:presLayoutVars>
      </dgm:prSet>
      <dgm:spPr/>
      <dgm:t>
        <a:bodyPr/>
        <a:lstStyle/>
        <a:p>
          <a:endParaRPr lang="en-US"/>
        </a:p>
      </dgm:t>
    </dgm:pt>
    <dgm:pt modelId="{2994C742-302E-4D17-A425-1869849CF38C}" type="pres">
      <dgm:prSet presAssocID="{E64FC3D8-6048-4096-A1AB-6CEA7FB04B4E}" presName="Name8" presStyleCnt="0"/>
      <dgm:spPr/>
    </dgm:pt>
    <dgm:pt modelId="{186C6C8E-B337-49D0-8CBA-AF2C1AFB543C}" type="pres">
      <dgm:prSet presAssocID="{E64FC3D8-6048-4096-A1AB-6CEA7FB04B4E}" presName="acctBkgd" presStyleLbl="alignAcc1" presStyleIdx="1" presStyleCnt="3"/>
      <dgm:spPr/>
      <dgm:t>
        <a:bodyPr/>
        <a:lstStyle/>
        <a:p>
          <a:endParaRPr lang="en-US"/>
        </a:p>
      </dgm:t>
    </dgm:pt>
    <dgm:pt modelId="{1DAD5119-0CA1-40F1-9791-40926A0FE5AB}" type="pres">
      <dgm:prSet presAssocID="{E64FC3D8-6048-4096-A1AB-6CEA7FB04B4E}" presName="acctTx" presStyleLbl="alignAcc1" presStyleIdx="1" presStyleCnt="3">
        <dgm:presLayoutVars>
          <dgm:bulletEnabled val="1"/>
        </dgm:presLayoutVars>
      </dgm:prSet>
      <dgm:spPr/>
      <dgm:t>
        <a:bodyPr/>
        <a:lstStyle/>
        <a:p>
          <a:endParaRPr lang="en-US"/>
        </a:p>
      </dgm:t>
    </dgm:pt>
    <dgm:pt modelId="{D4107567-3397-4A77-8A31-7F17486D0DF5}" type="pres">
      <dgm:prSet presAssocID="{E64FC3D8-6048-4096-A1AB-6CEA7FB04B4E}" presName="level" presStyleLbl="node1" presStyleIdx="1" presStyleCnt="3">
        <dgm:presLayoutVars>
          <dgm:chMax val="1"/>
          <dgm:bulletEnabled val="1"/>
        </dgm:presLayoutVars>
      </dgm:prSet>
      <dgm:spPr/>
      <dgm:t>
        <a:bodyPr/>
        <a:lstStyle/>
        <a:p>
          <a:endParaRPr lang="en-US"/>
        </a:p>
      </dgm:t>
    </dgm:pt>
    <dgm:pt modelId="{21FB4780-787C-4F28-B2EA-D45E0F2C11BF}" type="pres">
      <dgm:prSet presAssocID="{E64FC3D8-6048-4096-A1AB-6CEA7FB04B4E}" presName="levelTx" presStyleLbl="revTx" presStyleIdx="0" presStyleCnt="0">
        <dgm:presLayoutVars>
          <dgm:chMax val="1"/>
          <dgm:bulletEnabled val="1"/>
        </dgm:presLayoutVars>
      </dgm:prSet>
      <dgm:spPr/>
      <dgm:t>
        <a:bodyPr/>
        <a:lstStyle/>
        <a:p>
          <a:endParaRPr lang="en-US"/>
        </a:p>
      </dgm:t>
    </dgm:pt>
    <dgm:pt modelId="{6535A5C2-4273-42EF-A717-BAB3433C417D}" type="pres">
      <dgm:prSet presAssocID="{CCC32C09-4CF9-4314-8102-E1EC776AA416}" presName="Name8" presStyleCnt="0"/>
      <dgm:spPr/>
    </dgm:pt>
    <dgm:pt modelId="{2F722FFF-A008-48E8-B809-570ECBCABF1D}" type="pres">
      <dgm:prSet presAssocID="{CCC32C09-4CF9-4314-8102-E1EC776AA416}" presName="acctBkgd" presStyleLbl="alignAcc1" presStyleIdx="2" presStyleCnt="3"/>
      <dgm:spPr/>
      <dgm:t>
        <a:bodyPr/>
        <a:lstStyle/>
        <a:p>
          <a:endParaRPr lang="en-US"/>
        </a:p>
      </dgm:t>
    </dgm:pt>
    <dgm:pt modelId="{59A49B45-2E04-4AA2-A167-E738B018372D}" type="pres">
      <dgm:prSet presAssocID="{CCC32C09-4CF9-4314-8102-E1EC776AA416}" presName="acctTx" presStyleLbl="alignAcc1" presStyleIdx="2" presStyleCnt="3">
        <dgm:presLayoutVars>
          <dgm:bulletEnabled val="1"/>
        </dgm:presLayoutVars>
      </dgm:prSet>
      <dgm:spPr/>
      <dgm:t>
        <a:bodyPr/>
        <a:lstStyle/>
        <a:p>
          <a:endParaRPr lang="en-US"/>
        </a:p>
      </dgm:t>
    </dgm:pt>
    <dgm:pt modelId="{66E5B147-8D26-49D6-8BF5-6435B758B76A}" type="pres">
      <dgm:prSet presAssocID="{CCC32C09-4CF9-4314-8102-E1EC776AA416}" presName="level" presStyleLbl="node1" presStyleIdx="2" presStyleCnt="3">
        <dgm:presLayoutVars>
          <dgm:chMax val="1"/>
          <dgm:bulletEnabled val="1"/>
        </dgm:presLayoutVars>
      </dgm:prSet>
      <dgm:spPr/>
      <dgm:t>
        <a:bodyPr/>
        <a:lstStyle/>
        <a:p>
          <a:endParaRPr lang="en-US"/>
        </a:p>
      </dgm:t>
    </dgm:pt>
    <dgm:pt modelId="{4445688B-1A49-4923-8616-76A963685A32}" type="pres">
      <dgm:prSet presAssocID="{CCC32C09-4CF9-4314-8102-E1EC776AA416}" presName="levelTx" presStyleLbl="revTx" presStyleIdx="0" presStyleCnt="0">
        <dgm:presLayoutVars>
          <dgm:chMax val="1"/>
          <dgm:bulletEnabled val="1"/>
        </dgm:presLayoutVars>
      </dgm:prSet>
      <dgm:spPr/>
      <dgm:t>
        <a:bodyPr/>
        <a:lstStyle/>
        <a:p>
          <a:endParaRPr lang="en-US"/>
        </a:p>
      </dgm:t>
    </dgm:pt>
  </dgm:ptLst>
  <dgm:cxnLst>
    <dgm:cxn modelId="{0BCA782A-13D6-4B44-BC47-0D7626A226DC}" srcId="{EBA2D9D2-712D-4F2D-9850-2150C1AF12BA}" destId="{E64FC3D8-6048-4096-A1AB-6CEA7FB04B4E}" srcOrd="1" destOrd="0" parTransId="{FCFBAFEA-55D9-435F-91C4-6318E355FA23}" sibTransId="{E101032C-3DA5-4AAB-9C72-E1F65116A4D6}"/>
    <dgm:cxn modelId="{AB175BDB-D17A-4C0B-9EFA-29A533DF720F}" type="presOf" srcId="{A6E0F197-C73D-4EE9-98D0-C391671A56D7}" destId="{AA8CC38A-86E9-48B4-B0C2-B94204460E1B}" srcOrd="0" destOrd="0" presId="urn:microsoft.com/office/officeart/2005/8/layout/pyramid1"/>
    <dgm:cxn modelId="{152A8363-DB4E-47EE-B941-0DA19D378D4E}" type="presOf" srcId="{CCC32C09-4CF9-4314-8102-E1EC776AA416}" destId="{66E5B147-8D26-49D6-8BF5-6435B758B76A}" srcOrd="0" destOrd="0" presId="urn:microsoft.com/office/officeart/2005/8/layout/pyramid1"/>
    <dgm:cxn modelId="{345EBC7C-BCB9-44C9-9E5C-92F6442EA3EF}" type="presOf" srcId="{AEFCF8AA-A60D-458C-99D6-D9869C03B3C2}" destId="{3D4D7431-CF93-406C-9066-F618DFEA5853}" srcOrd="1" destOrd="0" presId="urn:microsoft.com/office/officeart/2005/8/layout/pyramid1"/>
    <dgm:cxn modelId="{80C99ECA-D72A-4D6A-B307-E2E1F2347360}" type="presOf" srcId="{E64FC3D8-6048-4096-A1AB-6CEA7FB04B4E}" destId="{D4107567-3397-4A77-8A31-7F17486D0DF5}" srcOrd="0" destOrd="0" presId="urn:microsoft.com/office/officeart/2005/8/layout/pyramid1"/>
    <dgm:cxn modelId="{3635FC30-DF39-464D-94FF-80B82CF6BE3A}" type="presOf" srcId="{A6E0F197-C73D-4EE9-98D0-C391671A56D7}" destId="{1ED81894-8368-40B2-914A-4F60A83B557C}" srcOrd="1" destOrd="0" presId="urn:microsoft.com/office/officeart/2005/8/layout/pyramid1"/>
    <dgm:cxn modelId="{AB86F37E-05F2-46D5-8633-9036AAFE69A8}" type="presOf" srcId="{4F3CBC0C-B580-4921-8663-89E4A9042BFF}" destId="{1DAD5119-0CA1-40F1-9791-40926A0FE5AB}" srcOrd="1" destOrd="0" presId="urn:microsoft.com/office/officeart/2005/8/layout/pyramid1"/>
    <dgm:cxn modelId="{E22FF848-9C0C-4F90-B8F8-ADD810449C43}" type="presOf" srcId="{4F3CBC0C-B580-4921-8663-89E4A9042BFF}" destId="{186C6C8E-B337-49D0-8CBA-AF2C1AFB543C}" srcOrd="0" destOrd="0" presId="urn:microsoft.com/office/officeart/2005/8/layout/pyramid1"/>
    <dgm:cxn modelId="{DC7BB3E4-E74C-439C-A2FF-7B0BC7D136C5}" srcId="{EBA2D9D2-712D-4F2D-9850-2150C1AF12BA}" destId="{AEFCF8AA-A60D-458C-99D6-D9869C03B3C2}" srcOrd="0" destOrd="0" parTransId="{09C94970-D1BF-49BA-9F3C-3E02778668BF}" sibTransId="{F2C66CF4-1DC5-4E63-9F0E-B8E3CE8A53FB}"/>
    <dgm:cxn modelId="{6CA219CA-3207-40A4-AF2D-CD793DA6CDE7}" srcId="{E64FC3D8-6048-4096-A1AB-6CEA7FB04B4E}" destId="{4F3CBC0C-B580-4921-8663-89E4A9042BFF}" srcOrd="0" destOrd="0" parTransId="{6F2183B5-DC17-4CB4-A950-03C5E75DC149}" sibTransId="{5A068DA1-8049-4BD5-8BC2-8D3428764F9D}"/>
    <dgm:cxn modelId="{3AB8EB31-8AF2-4175-9AF1-6D29106581CB}" type="presOf" srcId="{AEFCF8AA-A60D-458C-99D6-D9869C03B3C2}" destId="{D26C0719-12A5-4430-8BD2-0DDBB55DAD00}" srcOrd="0" destOrd="0" presId="urn:microsoft.com/office/officeart/2005/8/layout/pyramid1"/>
    <dgm:cxn modelId="{D707399C-EC60-4E61-949D-D013DF0FFC38}" srcId="{CCC32C09-4CF9-4314-8102-E1EC776AA416}" destId="{6CC55508-8853-4216-A409-EA1B1212122C}" srcOrd="0" destOrd="0" parTransId="{5DFBCF20-3B50-4555-B290-89891C46C9D5}" sibTransId="{88F75D55-A072-4814-B513-811A057688AE}"/>
    <dgm:cxn modelId="{CB952FFD-626F-4F2D-826D-82F9E7CEE4A9}" type="presOf" srcId="{E64FC3D8-6048-4096-A1AB-6CEA7FB04B4E}" destId="{21FB4780-787C-4F28-B2EA-D45E0F2C11BF}" srcOrd="1" destOrd="0" presId="urn:microsoft.com/office/officeart/2005/8/layout/pyramid1"/>
    <dgm:cxn modelId="{904CDB9F-8249-4960-A0D7-3630AA7C5F4A}" type="presOf" srcId="{EBA2D9D2-712D-4F2D-9850-2150C1AF12BA}" destId="{54EBD4C0-627D-4023-817E-92D4AD4850BE}" srcOrd="0" destOrd="0" presId="urn:microsoft.com/office/officeart/2005/8/layout/pyramid1"/>
    <dgm:cxn modelId="{52DE89CD-A443-41C2-B557-5D6F94808BF9}" srcId="{EBA2D9D2-712D-4F2D-9850-2150C1AF12BA}" destId="{CCC32C09-4CF9-4314-8102-E1EC776AA416}" srcOrd="2" destOrd="0" parTransId="{DFDE4D80-0037-4CA8-A5CB-DDD39F9D678E}" sibTransId="{5A945669-2A30-456B-B93E-8F5E37C78EE4}"/>
    <dgm:cxn modelId="{BB35E6E7-F1BA-45B4-B06E-3782715A2DC9}" type="presOf" srcId="{CCC32C09-4CF9-4314-8102-E1EC776AA416}" destId="{4445688B-1A49-4923-8616-76A963685A32}" srcOrd="1" destOrd="0" presId="urn:microsoft.com/office/officeart/2005/8/layout/pyramid1"/>
    <dgm:cxn modelId="{28FBCD14-6E11-49C5-82B3-180639DA856F}" type="presOf" srcId="{6CC55508-8853-4216-A409-EA1B1212122C}" destId="{59A49B45-2E04-4AA2-A167-E738B018372D}" srcOrd="1" destOrd="0" presId="urn:microsoft.com/office/officeart/2005/8/layout/pyramid1"/>
    <dgm:cxn modelId="{FD4640E7-F735-4C33-998A-BADE8C0CF284}" type="presOf" srcId="{6CC55508-8853-4216-A409-EA1B1212122C}" destId="{2F722FFF-A008-48E8-B809-570ECBCABF1D}" srcOrd="0" destOrd="0" presId="urn:microsoft.com/office/officeart/2005/8/layout/pyramid1"/>
    <dgm:cxn modelId="{1AB88A82-86CD-4A55-9B46-18F17996322A}" srcId="{AEFCF8AA-A60D-458C-99D6-D9869C03B3C2}" destId="{A6E0F197-C73D-4EE9-98D0-C391671A56D7}" srcOrd="0" destOrd="0" parTransId="{983D6000-2827-438A-BD98-1BE7EF6BDD17}" sibTransId="{BF906FE3-6A9F-46E7-9778-0FB5573DF795}"/>
    <dgm:cxn modelId="{01192A7F-166B-40B1-8578-06E9C6797587}" type="presParOf" srcId="{54EBD4C0-627D-4023-817E-92D4AD4850BE}" destId="{EFC4B220-1DA0-4BC5-AA1A-BB17D6EE7018}" srcOrd="0" destOrd="0" presId="urn:microsoft.com/office/officeart/2005/8/layout/pyramid1"/>
    <dgm:cxn modelId="{2E72B86D-202B-41A4-99B1-4162D6843958}" type="presParOf" srcId="{EFC4B220-1DA0-4BC5-AA1A-BB17D6EE7018}" destId="{AA8CC38A-86E9-48B4-B0C2-B94204460E1B}" srcOrd="0" destOrd="0" presId="urn:microsoft.com/office/officeart/2005/8/layout/pyramid1"/>
    <dgm:cxn modelId="{1EF3DA67-0AA4-4706-8ABE-EA0ED60B369D}" type="presParOf" srcId="{EFC4B220-1DA0-4BC5-AA1A-BB17D6EE7018}" destId="{1ED81894-8368-40B2-914A-4F60A83B557C}" srcOrd="1" destOrd="0" presId="urn:microsoft.com/office/officeart/2005/8/layout/pyramid1"/>
    <dgm:cxn modelId="{F6A54DC9-AFD0-4A8B-A88B-3BF455505374}" type="presParOf" srcId="{EFC4B220-1DA0-4BC5-AA1A-BB17D6EE7018}" destId="{D26C0719-12A5-4430-8BD2-0DDBB55DAD00}" srcOrd="2" destOrd="0" presId="urn:microsoft.com/office/officeart/2005/8/layout/pyramid1"/>
    <dgm:cxn modelId="{6243B318-6310-434E-A524-3EF7DA7C4059}" type="presParOf" srcId="{EFC4B220-1DA0-4BC5-AA1A-BB17D6EE7018}" destId="{3D4D7431-CF93-406C-9066-F618DFEA5853}" srcOrd="3" destOrd="0" presId="urn:microsoft.com/office/officeart/2005/8/layout/pyramid1"/>
    <dgm:cxn modelId="{F79CFE9E-EF53-4E89-95B8-07277000AF13}" type="presParOf" srcId="{54EBD4C0-627D-4023-817E-92D4AD4850BE}" destId="{2994C742-302E-4D17-A425-1869849CF38C}" srcOrd="1" destOrd="0" presId="urn:microsoft.com/office/officeart/2005/8/layout/pyramid1"/>
    <dgm:cxn modelId="{B0050883-C291-455D-90B9-C40CC20EAA9A}" type="presParOf" srcId="{2994C742-302E-4D17-A425-1869849CF38C}" destId="{186C6C8E-B337-49D0-8CBA-AF2C1AFB543C}" srcOrd="0" destOrd="0" presId="urn:microsoft.com/office/officeart/2005/8/layout/pyramid1"/>
    <dgm:cxn modelId="{8D9E79EE-8443-46D2-92AA-A6F3CB64C019}" type="presParOf" srcId="{2994C742-302E-4D17-A425-1869849CF38C}" destId="{1DAD5119-0CA1-40F1-9791-40926A0FE5AB}" srcOrd="1" destOrd="0" presId="urn:microsoft.com/office/officeart/2005/8/layout/pyramid1"/>
    <dgm:cxn modelId="{01FB02C4-9DCF-461D-8470-CC2A7191F05C}" type="presParOf" srcId="{2994C742-302E-4D17-A425-1869849CF38C}" destId="{D4107567-3397-4A77-8A31-7F17486D0DF5}" srcOrd="2" destOrd="0" presId="urn:microsoft.com/office/officeart/2005/8/layout/pyramid1"/>
    <dgm:cxn modelId="{A6BD374B-D212-4957-AB07-5CCC66714C5E}" type="presParOf" srcId="{2994C742-302E-4D17-A425-1869849CF38C}" destId="{21FB4780-787C-4F28-B2EA-D45E0F2C11BF}" srcOrd="3" destOrd="0" presId="urn:microsoft.com/office/officeart/2005/8/layout/pyramid1"/>
    <dgm:cxn modelId="{2B02B528-2EFA-44A7-82FF-1E67A4FCCE34}" type="presParOf" srcId="{54EBD4C0-627D-4023-817E-92D4AD4850BE}" destId="{6535A5C2-4273-42EF-A717-BAB3433C417D}" srcOrd="2" destOrd="0" presId="urn:microsoft.com/office/officeart/2005/8/layout/pyramid1"/>
    <dgm:cxn modelId="{C36ADD7B-3520-4566-A746-FE4EC1F98638}" type="presParOf" srcId="{6535A5C2-4273-42EF-A717-BAB3433C417D}" destId="{2F722FFF-A008-48E8-B809-570ECBCABF1D}" srcOrd="0" destOrd="0" presId="urn:microsoft.com/office/officeart/2005/8/layout/pyramid1"/>
    <dgm:cxn modelId="{90DC425B-04A2-426D-8954-4ECE413049C3}" type="presParOf" srcId="{6535A5C2-4273-42EF-A717-BAB3433C417D}" destId="{59A49B45-2E04-4AA2-A167-E738B018372D}" srcOrd="1" destOrd="0" presId="urn:microsoft.com/office/officeart/2005/8/layout/pyramid1"/>
    <dgm:cxn modelId="{8AC3DE2B-3A50-4D6E-87DC-D2CAFC362573}" type="presParOf" srcId="{6535A5C2-4273-42EF-A717-BAB3433C417D}" destId="{66E5B147-8D26-49D6-8BF5-6435B758B76A}" srcOrd="2" destOrd="0" presId="urn:microsoft.com/office/officeart/2005/8/layout/pyramid1"/>
    <dgm:cxn modelId="{058D429F-CEDF-4417-A710-622250F26AB8}" type="presParOf" srcId="{6535A5C2-4273-42EF-A717-BAB3433C417D}" destId="{4445688B-1A49-4923-8616-76A963685A32}" srcOrd="3"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203D0F4-B661-46B1-82DB-A216C18C93CF}" type="datetimeFigureOut">
              <a:rPr lang="en-US" smtClean="0"/>
              <a:t>10/25/2017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57781C4-05A4-43AB-9036-C3D19EEFAAC2}" type="slidenum">
              <a:rPr lang="en-US" smtClean="0"/>
              <a:t>‹#›</a:t>
            </a:fld>
            <a:endParaRPr lang="en-US"/>
          </a:p>
        </p:txBody>
      </p:sp>
    </p:spTree>
    <p:extLst>
      <p:ext uri="{BB962C8B-B14F-4D97-AF65-F5344CB8AC3E}">
        <p14:creationId xmlns:p14="http://schemas.microsoft.com/office/powerpoint/2010/main" val="603476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42C202E9-EDDD-4427-B40F-D5B67A5CFE51}" type="slidenum">
              <a:rPr lang="en-US"/>
              <a:pPr/>
              <a:t>3</a:t>
            </a:fld>
            <a:endParaRPr lang="en-US"/>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p:spPr>
        <p:txBody>
          <a:bodyPr/>
          <a:lstStyle/>
          <a:p>
            <a:pPr eaLnBrk="1" hangingPunct="1"/>
            <a:r>
              <a:rPr lang="en-US" dirty="0" smtClean="0"/>
              <a:t>Answer No </a:t>
            </a:r>
          </a:p>
        </p:txBody>
      </p:sp>
    </p:spTree>
    <p:extLst>
      <p:ext uri="{BB962C8B-B14F-4D97-AF65-F5344CB8AC3E}">
        <p14:creationId xmlns:p14="http://schemas.microsoft.com/office/powerpoint/2010/main" val="7495373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75E706E9-08B2-4D20-8AF3-F7A74A6D0FBE}" type="slidenum">
              <a:rPr lang="en-US"/>
              <a:pPr/>
              <a:t>11</a:t>
            </a:fld>
            <a:endParaRPr lang="en-US"/>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p:spPr>
        <p:txBody>
          <a:bodyPr/>
          <a:lstStyle/>
          <a:p>
            <a:pPr eaLnBrk="1" hangingPunct="1"/>
            <a:endParaRPr lang="en-US" dirty="0" smtClean="0"/>
          </a:p>
          <a:p>
            <a:pPr eaLnBrk="1" hangingPunct="1"/>
            <a:endParaRPr lang="en-US" dirty="0" smtClean="0"/>
          </a:p>
        </p:txBody>
      </p:sp>
    </p:spTree>
    <p:extLst>
      <p:ext uri="{BB962C8B-B14F-4D97-AF65-F5344CB8AC3E}">
        <p14:creationId xmlns:p14="http://schemas.microsoft.com/office/powerpoint/2010/main" val="8825416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7781C4-05A4-43AB-9036-C3D19EEFAAC2}" type="slidenum">
              <a:rPr lang="en-US" smtClean="0"/>
              <a:t>13</a:t>
            </a:fld>
            <a:endParaRPr lang="en-US"/>
          </a:p>
        </p:txBody>
      </p:sp>
    </p:spTree>
    <p:extLst>
      <p:ext uri="{BB962C8B-B14F-4D97-AF65-F5344CB8AC3E}">
        <p14:creationId xmlns:p14="http://schemas.microsoft.com/office/powerpoint/2010/main" val="1383236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http://www.fda.gov/downloads/Drugs/GuidanceComplianceRegulatoryInformation/Guidances/UCM227351.pdf</a:t>
            </a:r>
          </a:p>
          <a:p>
            <a:r>
              <a:rPr lang="en-US" sz="1200" b="0" i="0" u="none" strike="noStrike" kern="1200" baseline="0" dirty="0" smtClean="0">
                <a:solidFill>
                  <a:schemeClr val="tx1"/>
                </a:solidFill>
                <a:latin typeface="+mn-lt"/>
                <a:ea typeface="+mn-ea"/>
                <a:cs typeface="+mn-cs"/>
              </a:rPr>
              <a:t>Guidance for Industry and Investigators </a:t>
            </a:r>
          </a:p>
          <a:p>
            <a:r>
              <a:rPr lang="en-US" sz="1200" b="1" i="0" u="none" strike="noStrike" kern="1200" baseline="0" dirty="0" smtClean="0">
                <a:solidFill>
                  <a:schemeClr val="tx1"/>
                </a:solidFill>
                <a:latin typeface="+mn-lt"/>
                <a:ea typeface="+mn-ea"/>
                <a:cs typeface="+mn-cs"/>
              </a:rPr>
              <a:t>Safety Reporting Requirements for INDs and BA/BE Studies </a:t>
            </a:r>
          </a:p>
          <a:p>
            <a:r>
              <a:rPr lang="en-US" sz="1200" b="1" i="0" u="none" strike="noStrike" kern="1200" baseline="0" dirty="0" smtClean="0">
                <a:solidFill>
                  <a:schemeClr val="tx1"/>
                </a:solidFill>
                <a:latin typeface="+mn-lt"/>
                <a:ea typeface="+mn-ea"/>
                <a:cs typeface="+mn-cs"/>
              </a:rPr>
              <a:t>Food and Drug Administration </a:t>
            </a:r>
            <a:endParaRPr lang="en-US" dirty="0"/>
          </a:p>
        </p:txBody>
      </p:sp>
      <p:sp>
        <p:nvSpPr>
          <p:cNvPr id="4" name="Slide Number Placeholder 3"/>
          <p:cNvSpPr>
            <a:spLocks noGrp="1"/>
          </p:cNvSpPr>
          <p:nvPr>
            <p:ph type="sldNum" sz="quarter" idx="10"/>
          </p:nvPr>
        </p:nvSpPr>
        <p:spPr/>
        <p:txBody>
          <a:bodyPr/>
          <a:lstStyle/>
          <a:p>
            <a:fld id="{857781C4-05A4-43AB-9036-C3D19EEFAAC2}" type="slidenum">
              <a:rPr lang="en-US" smtClean="0"/>
              <a:t>15</a:t>
            </a:fld>
            <a:endParaRPr lang="en-US"/>
          </a:p>
        </p:txBody>
      </p:sp>
    </p:spTree>
    <p:extLst>
      <p:ext uri="{BB962C8B-B14F-4D97-AF65-F5344CB8AC3E}">
        <p14:creationId xmlns:p14="http://schemas.microsoft.com/office/powerpoint/2010/main" val="39448318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82879" y="182879"/>
            <a:ext cx="8778240" cy="649224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32485" y="882376"/>
            <a:ext cx="7475220" cy="2926080"/>
          </a:xfrm>
        </p:spPr>
        <p:txBody>
          <a:bodyPr anchor="b">
            <a:normAutofit/>
          </a:bodyPr>
          <a:lstStyle>
            <a:lvl1pPr algn="ctr">
              <a:lnSpc>
                <a:spcPct val="85000"/>
              </a:lnSpc>
              <a:defRPr sz="6000" b="1" cap="all" baseline="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282148" y="3869635"/>
            <a:ext cx="6575895" cy="1388165"/>
          </a:xfrm>
        </p:spPr>
        <p:txBody>
          <a:bodyPr>
            <a:normAutofit/>
          </a:bodyPr>
          <a:lstStyle>
            <a:lvl1pPr marL="0" indent="0" algn="ctr">
              <a:spcBef>
                <a:spcPts val="1000"/>
              </a:spcBef>
              <a:buNone/>
              <a:defRPr sz="1800">
                <a:solidFill>
                  <a:schemeClr val="tx1"/>
                </a:solidFill>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5BC20F66-CFE0-4525-9CD6-6A9FC68733E4}" type="datetimeFigureOut">
              <a:rPr lang="en-US" smtClean="0"/>
              <a:t>10/25/2017</a:t>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A35531E0-5297-4B9A-89B6-C918DE2847E4}" type="slidenum">
              <a:rPr lang="en-US" smtClean="0"/>
              <a:t>‹#›</a:t>
            </a:fld>
            <a:endParaRPr lang="en-US"/>
          </a:p>
        </p:txBody>
      </p:sp>
      <p:cxnSp>
        <p:nvCxnSpPr>
          <p:cNvPr id="8" name="Straight Connector 7"/>
          <p:cNvCxnSpPr/>
          <p:nvPr/>
        </p:nvCxnSpPr>
        <p:spPr>
          <a:xfrm>
            <a:off x="1483995" y="3733800"/>
            <a:ext cx="61722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2931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BC20F66-CFE0-4525-9CD6-6A9FC68733E4}" type="datetimeFigureOut">
              <a:rPr lang="en-US" smtClean="0"/>
              <a:t>10/25/2017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5531E0-5297-4B9A-89B6-C918DE2847E4}" type="slidenum">
              <a:rPr lang="en-US" smtClean="0"/>
              <a:t>‹#›</a:t>
            </a:fld>
            <a:endParaRPr lang="en-US"/>
          </a:p>
        </p:txBody>
      </p:sp>
    </p:spTree>
    <p:extLst>
      <p:ext uri="{BB962C8B-B14F-4D97-AF65-F5344CB8AC3E}">
        <p14:creationId xmlns:p14="http://schemas.microsoft.com/office/powerpoint/2010/main" val="13590206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762000"/>
            <a:ext cx="1743075" cy="54102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57250" y="762000"/>
            <a:ext cx="5572125" cy="54102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BC20F66-CFE0-4525-9CD6-6A9FC68733E4}" type="datetimeFigureOut">
              <a:rPr lang="en-US" smtClean="0"/>
              <a:t>10/25/2017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5531E0-5297-4B9A-89B6-C918DE2847E4}" type="slidenum">
              <a:rPr lang="en-US" smtClean="0"/>
              <a:t>‹#›</a:t>
            </a:fld>
            <a:endParaRPr lang="en-US"/>
          </a:p>
        </p:txBody>
      </p:sp>
    </p:spTree>
    <p:extLst>
      <p:ext uri="{BB962C8B-B14F-4D97-AF65-F5344CB8AC3E}">
        <p14:creationId xmlns:p14="http://schemas.microsoft.com/office/powerpoint/2010/main" val="5580388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92100"/>
            <a:ext cx="8229600" cy="13843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905000"/>
            <a:ext cx="40386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05000"/>
            <a:ext cx="40386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F5739C6-60DE-430F-8EA8-15758A8B5C88}" type="slidenum">
              <a:rPr lang="en-US"/>
              <a:pPr>
                <a:defRPr/>
              </a:pPr>
              <a:t>‹#›</a:t>
            </a:fld>
            <a:endParaRPr lang="en-US"/>
          </a:p>
        </p:txBody>
      </p:sp>
    </p:spTree>
    <p:extLst>
      <p:ext uri="{BB962C8B-B14F-4D97-AF65-F5344CB8AC3E}">
        <p14:creationId xmlns:p14="http://schemas.microsoft.com/office/powerpoint/2010/main" val="42097549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spcBef>
                <a:spcPts val="1000"/>
              </a:spcBef>
              <a:defRPr/>
            </a:lvl1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BC20F66-CFE0-4525-9CD6-6A9FC68733E4}" type="datetimeFigureOut">
              <a:rPr lang="en-US" smtClean="0"/>
              <a:t>10/25/2017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5531E0-5297-4B9A-89B6-C918DE2847E4}" type="slidenum">
              <a:rPr lang="en-US" smtClean="0"/>
              <a:t>‹#›</a:t>
            </a:fld>
            <a:endParaRPr lang="en-US"/>
          </a:p>
        </p:txBody>
      </p:sp>
    </p:spTree>
    <p:extLst>
      <p:ext uri="{BB962C8B-B14F-4D97-AF65-F5344CB8AC3E}">
        <p14:creationId xmlns:p14="http://schemas.microsoft.com/office/powerpoint/2010/main" val="40969710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29818" y="1173575"/>
            <a:ext cx="7475220" cy="2926080"/>
          </a:xfrm>
        </p:spPr>
        <p:txBody>
          <a:bodyPr anchor="b">
            <a:noAutofit/>
          </a:bodyPr>
          <a:lstStyle>
            <a:lvl1pPr algn="ctr">
              <a:lnSpc>
                <a:spcPct val="85000"/>
              </a:lnSpc>
              <a:defRPr sz="6000" b="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82446" y="4154520"/>
            <a:ext cx="6576822" cy="1363806"/>
          </a:xfrm>
        </p:spPr>
        <p:txBody>
          <a:bodyPr anchor="t">
            <a:normAutofit/>
          </a:bodyPr>
          <a:lstStyle>
            <a:lvl1pPr marL="0" indent="0" algn="ctr">
              <a:buNone/>
              <a:defRPr sz="18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BC20F66-CFE0-4525-9CD6-6A9FC68733E4}" type="datetimeFigureOut">
              <a:rPr lang="en-US" smtClean="0"/>
              <a:t>10/25/2017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5531E0-5297-4B9A-89B6-C918DE2847E4}" type="slidenum">
              <a:rPr lang="en-US" smtClean="0"/>
              <a:t>‹#›</a:t>
            </a:fld>
            <a:endParaRPr lang="en-US"/>
          </a:p>
        </p:txBody>
      </p:sp>
      <p:cxnSp>
        <p:nvCxnSpPr>
          <p:cNvPr id="7" name="Straight Connector 6"/>
          <p:cNvCxnSpPr/>
          <p:nvPr/>
        </p:nvCxnSpPr>
        <p:spPr>
          <a:xfrm>
            <a:off x="1485900" y="4020408"/>
            <a:ext cx="617220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1449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57250" y="2057399"/>
            <a:ext cx="3566160" cy="40233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00709" y="2057400"/>
            <a:ext cx="3566160" cy="40233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BC20F66-CFE0-4525-9CD6-6A9FC68733E4}" type="datetimeFigureOut">
              <a:rPr lang="en-US" smtClean="0"/>
              <a:t>10/25/2017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5531E0-5297-4B9A-89B6-C918DE2847E4}" type="slidenum">
              <a:rPr lang="en-US" smtClean="0"/>
              <a:t>‹#›</a:t>
            </a:fld>
            <a:endParaRPr lang="en-US"/>
          </a:p>
        </p:txBody>
      </p:sp>
    </p:spTree>
    <p:extLst>
      <p:ext uri="{BB962C8B-B14F-4D97-AF65-F5344CB8AC3E}">
        <p14:creationId xmlns:p14="http://schemas.microsoft.com/office/powerpoint/2010/main" val="653677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57250" y="2001511"/>
            <a:ext cx="3566160" cy="77724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857250" y="2721483"/>
            <a:ext cx="3566160" cy="33832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01880" y="1999032"/>
            <a:ext cx="3566160" cy="77724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4701880" y="2719322"/>
            <a:ext cx="3566160" cy="33832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BC20F66-CFE0-4525-9CD6-6A9FC68733E4}" type="datetimeFigureOut">
              <a:rPr lang="en-US" smtClean="0"/>
              <a:t>10/25/2017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5531E0-5297-4B9A-89B6-C918DE2847E4}" type="slidenum">
              <a:rPr lang="en-US" smtClean="0"/>
              <a:t>‹#›</a:t>
            </a:fld>
            <a:endParaRPr lang="en-US"/>
          </a:p>
        </p:txBody>
      </p:sp>
    </p:spTree>
    <p:extLst>
      <p:ext uri="{BB962C8B-B14F-4D97-AF65-F5344CB8AC3E}">
        <p14:creationId xmlns:p14="http://schemas.microsoft.com/office/powerpoint/2010/main" val="120077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BC20F66-CFE0-4525-9CD6-6A9FC68733E4}" type="datetimeFigureOut">
              <a:rPr lang="en-US" smtClean="0"/>
              <a:t>10/25/2017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5531E0-5297-4B9A-89B6-C918DE2847E4}" type="slidenum">
              <a:rPr lang="en-US" smtClean="0"/>
              <a:t>‹#›</a:t>
            </a:fld>
            <a:endParaRPr lang="en-US"/>
          </a:p>
        </p:txBody>
      </p:sp>
    </p:spTree>
    <p:extLst>
      <p:ext uri="{BB962C8B-B14F-4D97-AF65-F5344CB8AC3E}">
        <p14:creationId xmlns:p14="http://schemas.microsoft.com/office/powerpoint/2010/main" val="22959654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20F66-CFE0-4525-9CD6-6A9FC68733E4}" type="datetimeFigureOut">
              <a:rPr lang="en-US" smtClean="0"/>
              <a:t>10/25/2017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5531E0-5297-4B9A-89B6-C918DE2847E4}" type="slidenum">
              <a:rPr lang="en-US" smtClean="0"/>
              <a:t>‹#›</a:t>
            </a:fld>
            <a:endParaRPr lang="en-US"/>
          </a:p>
        </p:txBody>
      </p:sp>
    </p:spTree>
    <p:extLst>
      <p:ext uri="{BB962C8B-B14F-4D97-AF65-F5344CB8AC3E}">
        <p14:creationId xmlns:p14="http://schemas.microsoft.com/office/powerpoint/2010/main" val="42946693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7250" y="1097280"/>
            <a:ext cx="2834640" cy="1737360"/>
          </a:xfrm>
        </p:spPr>
        <p:txBody>
          <a:bodyPr anchor="b">
            <a:noAutofit/>
          </a:bodyPr>
          <a:lstStyle>
            <a:lvl1pPr>
              <a:lnSpc>
                <a:spcPct val="90000"/>
              </a:lnSpc>
              <a:defRPr sz="3000" b="0"/>
            </a:lvl1pPr>
          </a:lstStyle>
          <a:p>
            <a:r>
              <a:rPr lang="en-US" smtClean="0"/>
              <a:t>Click to edit Master title style</a:t>
            </a:r>
            <a:endParaRPr lang="en-US" dirty="0"/>
          </a:p>
        </p:txBody>
      </p:sp>
      <p:sp>
        <p:nvSpPr>
          <p:cNvPr id="3" name="Content Placeholder 2"/>
          <p:cNvSpPr>
            <a:spLocks noGrp="1"/>
          </p:cNvSpPr>
          <p:nvPr>
            <p:ph idx="1"/>
          </p:nvPr>
        </p:nvSpPr>
        <p:spPr>
          <a:xfrm>
            <a:off x="4129314" y="1097280"/>
            <a:ext cx="4149638" cy="466344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57250" y="2834640"/>
            <a:ext cx="2834640" cy="2926080"/>
          </a:xfrm>
        </p:spPr>
        <p:txBody>
          <a:bodyPr>
            <a:normAutofit/>
          </a:bodyPr>
          <a:lstStyle>
            <a:lvl1pPr marL="0" indent="0">
              <a:lnSpc>
                <a:spcPct val="100000"/>
              </a:lnSpc>
              <a:spcBef>
                <a:spcPts val="80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sp>
        <p:nvSpPr>
          <p:cNvPr id="5" name="Date Placeholder 4"/>
          <p:cNvSpPr>
            <a:spLocks noGrp="1"/>
          </p:cNvSpPr>
          <p:nvPr>
            <p:ph type="dt" sz="half" idx="10"/>
          </p:nvPr>
        </p:nvSpPr>
        <p:spPr/>
        <p:txBody>
          <a:bodyPr/>
          <a:lstStyle/>
          <a:p>
            <a:fld id="{5BC20F66-CFE0-4525-9CD6-6A9FC68733E4}" type="datetimeFigureOut">
              <a:rPr lang="en-US" smtClean="0"/>
              <a:t>10/25/2017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5531E0-5297-4B9A-89B6-C918DE2847E4}" type="slidenum">
              <a:rPr lang="en-US" smtClean="0"/>
              <a:t>‹#›</a:t>
            </a:fld>
            <a:endParaRPr lang="en-US"/>
          </a:p>
        </p:txBody>
      </p:sp>
    </p:spTree>
    <p:extLst>
      <p:ext uri="{BB962C8B-B14F-4D97-AF65-F5344CB8AC3E}">
        <p14:creationId xmlns:p14="http://schemas.microsoft.com/office/powerpoint/2010/main" val="26396021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7250" y="1097280"/>
            <a:ext cx="2834640" cy="1737360"/>
          </a:xfrm>
        </p:spPr>
        <p:txBody>
          <a:bodyPr anchor="b">
            <a:noAutofit/>
          </a:bodyPr>
          <a:lstStyle>
            <a:lvl1pPr>
              <a:lnSpc>
                <a:spcPct val="90000"/>
              </a:lnSpc>
              <a:defRPr sz="30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019107" y="1069847"/>
            <a:ext cx="4257703" cy="4645153"/>
          </a:xfrm>
        </p:spPr>
        <p:txBody>
          <a:bodyPr lIns="274320" tIns="182880" anchor="t">
            <a:normAutofit/>
          </a:bodyPr>
          <a:lstStyle>
            <a:lvl1pPr marL="0" indent="0">
              <a:buNone/>
              <a:defRPr sz="21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857250" y="2834640"/>
            <a:ext cx="2834640" cy="2880360"/>
          </a:xfrm>
        </p:spPr>
        <p:txBody>
          <a:bodyPr>
            <a:normAutofit/>
          </a:bodyPr>
          <a:lstStyle>
            <a:lvl1pPr marL="0" indent="0">
              <a:lnSpc>
                <a:spcPct val="100000"/>
              </a:lnSpc>
              <a:spcBef>
                <a:spcPts val="80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sp>
        <p:nvSpPr>
          <p:cNvPr id="5" name="Date Placeholder 4"/>
          <p:cNvSpPr>
            <a:spLocks noGrp="1"/>
          </p:cNvSpPr>
          <p:nvPr>
            <p:ph type="dt" sz="half" idx="10"/>
          </p:nvPr>
        </p:nvSpPr>
        <p:spPr/>
        <p:txBody>
          <a:bodyPr/>
          <a:lstStyle/>
          <a:p>
            <a:fld id="{5BC20F66-CFE0-4525-9CD6-6A9FC68733E4}" type="datetimeFigureOut">
              <a:rPr lang="en-US" smtClean="0"/>
              <a:t>10/25/2017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5531E0-5297-4B9A-89B6-C918DE2847E4}" type="slidenum">
              <a:rPr lang="en-US" smtClean="0"/>
              <a:t>‹#›</a:t>
            </a:fld>
            <a:endParaRPr lang="en-US"/>
          </a:p>
        </p:txBody>
      </p:sp>
    </p:spTree>
    <p:extLst>
      <p:ext uri="{BB962C8B-B14F-4D97-AF65-F5344CB8AC3E}">
        <p14:creationId xmlns:p14="http://schemas.microsoft.com/office/powerpoint/2010/main" val="42751036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82880" y="182880"/>
            <a:ext cx="8778240" cy="6492240"/>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57250" y="609600"/>
            <a:ext cx="7406640" cy="135636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57251" y="2057400"/>
            <a:ext cx="7404653" cy="40386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7247" y="6223829"/>
            <a:ext cx="1746806" cy="365125"/>
          </a:xfrm>
          <a:prstGeom prst="rect">
            <a:avLst/>
          </a:prstGeom>
        </p:spPr>
        <p:txBody>
          <a:bodyPr vert="horz" lIns="91440" tIns="45720" rIns="91440" bIns="45720" rtlCol="0" anchor="ctr"/>
          <a:lstStyle>
            <a:lvl1pPr algn="l">
              <a:defRPr sz="1000">
                <a:solidFill>
                  <a:schemeClr val="tx1"/>
                </a:solidFill>
              </a:defRPr>
            </a:lvl1pPr>
          </a:lstStyle>
          <a:p>
            <a:fld id="{5BC20F66-CFE0-4525-9CD6-6A9FC68733E4}" type="datetimeFigureOut">
              <a:rPr lang="en-US" smtClean="0"/>
              <a:t>10/25/2017</a:t>
            </a:fld>
            <a:endParaRPr lang="en-US"/>
          </a:p>
        </p:txBody>
      </p:sp>
      <p:sp>
        <p:nvSpPr>
          <p:cNvPr id="5" name="Footer Placeholder 4"/>
          <p:cNvSpPr>
            <a:spLocks noGrp="1"/>
          </p:cNvSpPr>
          <p:nvPr>
            <p:ph type="ftr" sz="quarter" idx="3"/>
          </p:nvPr>
        </p:nvSpPr>
        <p:spPr>
          <a:xfrm>
            <a:off x="2961861" y="6223829"/>
            <a:ext cx="3538331" cy="365125"/>
          </a:xfrm>
          <a:prstGeom prst="rect">
            <a:avLst/>
          </a:prstGeom>
        </p:spPr>
        <p:txBody>
          <a:bodyPr vert="horz" lIns="91440" tIns="45720" rIns="91440" bIns="45720" rtlCol="0" anchor="ctr"/>
          <a:lstStyle>
            <a:lvl1pPr algn="ctr">
              <a:defRPr sz="1000">
                <a:solidFill>
                  <a:schemeClr val="tx1"/>
                </a:solidFill>
              </a:defRPr>
            </a:lvl1pPr>
          </a:lstStyle>
          <a:p>
            <a:endParaRPr lang="en-US"/>
          </a:p>
        </p:txBody>
      </p:sp>
      <p:sp>
        <p:nvSpPr>
          <p:cNvPr id="6" name="Slide Number Placeholder 5"/>
          <p:cNvSpPr>
            <a:spLocks noGrp="1"/>
          </p:cNvSpPr>
          <p:nvPr>
            <p:ph type="sldNum" sz="quarter" idx="4"/>
          </p:nvPr>
        </p:nvSpPr>
        <p:spPr>
          <a:xfrm>
            <a:off x="6997148" y="6223829"/>
            <a:ext cx="1279663" cy="365125"/>
          </a:xfrm>
          <a:prstGeom prst="rect">
            <a:avLst/>
          </a:prstGeom>
        </p:spPr>
        <p:txBody>
          <a:bodyPr vert="horz" lIns="91440" tIns="45720" rIns="91440" bIns="45720" rtlCol="0" anchor="ctr"/>
          <a:lstStyle>
            <a:lvl1pPr algn="r">
              <a:defRPr sz="1000">
                <a:solidFill>
                  <a:schemeClr val="tx1"/>
                </a:solidFill>
              </a:defRPr>
            </a:lvl1pPr>
          </a:lstStyle>
          <a:p>
            <a:fld id="{A35531E0-5297-4B9A-89B6-C918DE2847E4}" type="slidenum">
              <a:rPr lang="en-US" smtClean="0"/>
              <a:t>‹#›</a:t>
            </a:fld>
            <a:endParaRPr lang="en-US"/>
          </a:p>
        </p:txBody>
      </p:sp>
    </p:spTree>
    <p:extLst>
      <p:ext uri="{BB962C8B-B14F-4D97-AF65-F5344CB8AC3E}">
        <p14:creationId xmlns:p14="http://schemas.microsoft.com/office/powerpoint/2010/main" val="1381621027"/>
      </p:ext>
    </p:extLst>
  </p:cSld>
  <p:clrMap bg1="lt1" tx1="dk1" bg2="lt2" tx2="dk2" accent1="accent1" accent2="accent2" accent3="accent3" accent4="accent4" accent5="accent5" accent6="accent6" hlink="hlink" folHlink="folHlink"/>
  <p:sldLayoutIdLst>
    <p:sldLayoutId id="2147483833" r:id="rId1"/>
    <p:sldLayoutId id="2147483834" r:id="rId2"/>
    <p:sldLayoutId id="2147483835" r:id="rId3"/>
    <p:sldLayoutId id="2147483836" r:id="rId4"/>
    <p:sldLayoutId id="2147483837" r:id="rId5"/>
    <p:sldLayoutId id="2147483838" r:id="rId6"/>
    <p:sldLayoutId id="2147483839" r:id="rId7"/>
    <p:sldLayoutId id="2147483840" r:id="rId8"/>
    <p:sldLayoutId id="2147483841" r:id="rId9"/>
    <p:sldLayoutId id="2147483842" r:id="rId10"/>
    <p:sldLayoutId id="2147483843" r:id="rId11"/>
    <p:sldLayoutId id="2147483844" r:id="rId12"/>
  </p:sldLayoutIdLst>
  <p:txStyles>
    <p:titleStyle>
      <a:lvl1pPr algn="l" defTabSz="6858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171450" indent="-137160" algn="l" defTabSz="685800" rtl="0" eaLnBrk="1" latinLnBrk="0" hangingPunct="1">
        <a:lnSpc>
          <a:spcPct val="90000"/>
        </a:lnSpc>
        <a:spcBef>
          <a:spcPts val="1000"/>
        </a:spcBef>
        <a:buClr>
          <a:schemeClr val="tx1"/>
        </a:buClr>
        <a:buSzPct val="80000"/>
        <a:buFont typeface="Corbel" pitchFamily="34" charset="0"/>
        <a:buChar char="•"/>
        <a:defRPr sz="2000" kern="1200">
          <a:solidFill>
            <a:schemeClr val="tx1"/>
          </a:solidFill>
          <a:latin typeface="+mn-lt"/>
          <a:ea typeface="+mn-ea"/>
          <a:cs typeface="+mn-cs"/>
        </a:defRPr>
      </a:lvl1pPr>
      <a:lvl2pPr marL="342900" indent="-137160" algn="l" defTabSz="685800" rtl="0" eaLnBrk="1" latinLnBrk="0" hangingPunct="1">
        <a:lnSpc>
          <a:spcPct val="90000"/>
        </a:lnSpc>
        <a:spcBef>
          <a:spcPts val="150"/>
        </a:spcBef>
        <a:spcAft>
          <a:spcPts val="300"/>
        </a:spcAft>
        <a:buClr>
          <a:schemeClr val="tx1"/>
        </a:buClr>
        <a:buSzPct val="80000"/>
        <a:buFont typeface="Corbel" pitchFamily="34" charset="0"/>
        <a:buChar char="•"/>
        <a:defRPr sz="1800" kern="1200">
          <a:solidFill>
            <a:schemeClr val="tx1"/>
          </a:solidFill>
          <a:latin typeface="+mn-lt"/>
          <a:ea typeface="+mn-ea"/>
          <a:cs typeface="+mn-cs"/>
        </a:defRPr>
      </a:lvl2pPr>
      <a:lvl3pPr marL="548640" indent="-137160" algn="l" defTabSz="685800" rtl="0" eaLnBrk="1" latinLnBrk="0" hangingPunct="1">
        <a:lnSpc>
          <a:spcPct val="90000"/>
        </a:lnSpc>
        <a:spcBef>
          <a:spcPts val="150"/>
        </a:spcBef>
        <a:spcAft>
          <a:spcPts val="300"/>
        </a:spcAft>
        <a:buClr>
          <a:schemeClr val="tx1"/>
        </a:buClr>
        <a:buSzPct val="80000"/>
        <a:buFont typeface="Corbel" pitchFamily="34" charset="0"/>
        <a:buChar char="•"/>
        <a:defRPr sz="1600" kern="1200">
          <a:solidFill>
            <a:schemeClr val="tx1"/>
          </a:solidFill>
          <a:latin typeface="+mn-lt"/>
          <a:ea typeface="+mn-ea"/>
          <a:cs typeface="+mn-cs"/>
        </a:defRPr>
      </a:lvl3pPr>
      <a:lvl4pPr marL="754380" indent="-137160" algn="l" defTabSz="685800" rtl="0" eaLnBrk="1" latinLnBrk="0" hangingPunct="1">
        <a:lnSpc>
          <a:spcPct val="90000"/>
        </a:lnSpc>
        <a:spcBef>
          <a:spcPts val="150"/>
        </a:spcBef>
        <a:spcAft>
          <a:spcPts val="300"/>
        </a:spcAft>
        <a:buClr>
          <a:schemeClr val="tx1"/>
        </a:buClr>
        <a:buSzPct val="80000"/>
        <a:buFont typeface="Corbel" pitchFamily="34" charset="0"/>
        <a:buChar char="•"/>
        <a:defRPr sz="1400" kern="1200">
          <a:solidFill>
            <a:schemeClr val="tx1"/>
          </a:solidFill>
          <a:latin typeface="+mn-lt"/>
          <a:ea typeface="+mn-ea"/>
          <a:cs typeface="+mn-cs"/>
        </a:defRPr>
      </a:lvl4pPr>
      <a:lvl5pPr marL="920120" indent="-137160" algn="l" defTabSz="685800" rtl="0" eaLnBrk="1" latinLnBrk="0" hangingPunct="1">
        <a:lnSpc>
          <a:spcPct val="90000"/>
        </a:lnSpc>
        <a:spcBef>
          <a:spcPts val="150"/>
        </a:spcBef>
        <a:spcAft>
          <a:spcPts val="300"/>
        </a:spcAft>
        <a:buClr>
          <a:schemeClr val="tx1"/>
        </a:buClr>
        <a:buSzPct val="80000"/>
        <a:buFont typeface="Corbel" pitchFamily="34" charset="0"/>
        <a:buChar char="•"/>
        <a:defRPr sz="1400" kern="1200">
          <a:solidFill>
            <a:schemeClr val="tx1"/>
          </a:solidFill>
          <a:latin typeface="+mn-lt"/>
          <a:ea typeface="+mn-ea"/>
          <a:cs typeface="+mn-cs"/>
        </a:defRPr>
      </a:lvl5pPr>
      <a:lvl6pPr marL="1100000" indent="-171450" algn="l" defTabSz="685800" rtl="0" eaLnBrk="1" latinLnBrk="0" hangingPunct="1">
        <a:lnSpc>
          <a:spcPct val="90000"/>
        </a:lnSpc>
        <a:spcBef>
          <a:spcPts val="150"/>
        </a:spcBef>
        <a:spcAft>
          <a:spcPts val="300"/>
        </a:spcAft>
        <a:buClr>
          <a:schemeClr val="tx1"/>
        </a:buClr>
        <a:buSzPct val="80000"/>
        <a:buFont typeface="Corbel" pitchFamily="34" charset="0"/>
        <a:buChar char="•"/>
        <a:defRPr sz="1400" kern="1200">
          <a:solidFill>
            <a:schemeClr val="tx1"/>
          </a:solidFill>
          <a:latin typeface="+mn-lt"/>
          <a:ea typeface="+mn-ea"/>
          <a:cs typeface="+mn-cs"/>
        </a:defRPr>
      </a:lvl6pPr>
      <a:lvl7pPr marL="1300000" indent="-171450" algn="l" defTabSz="685800" rtl="0" eaLnBrk="1" latinLnBrk="0" hangingPunct="1">
        <a:lnSpc>
          <a:spcPct val="90000"/>
        </a:lnSpc>
        <a:spcBef>
          <a:spcPts val="150"/>
        </a:spcBef>
        <a:spcAft>
          <a:spcPts val="300"/>
        </a:spcAft>
        <a:buClr>
          <a:schemeClr val="tx1"/>
        </a:buClr>
        <a:buSzPct val="80000"/>
        <a:buFont typeface="Corbel" pitchFamily="34" charset="0"/>
        <a:buChar char="•"/>
        <a:defRPr sz="1400" kern="1200">
          <a:solidFill>
            <a:schemeClr val="tx1"/>
          </a:solidFill>
          <a:latin typeface="+mn-lt"/>
          <a:ea typeface="+mn-ea"/>
          <a:cs typeface="+mn-cs"/>
        </a:defRPr>
      </a:lvl7pPr>
      <a:lvl8pPr marL="1500000" indent="-171450" algn="l" defTabSz="685800" rtl="0" eaLnBrk="1" latinLnBrk="0" hangingPunct="1">
        <a:lnSpc>
          <a:spcPct val="90000"/>
        </a:lnSpc>
        <a:spcBef>
          <a:spcPts val="150"/>
        </a:spcBef>
        <a:spcAft>
          <a:spcPts val="300"/>
        </a:spcAft>
        <a:buClr>
          <a:schemeClr val="tx1"/>
        </a:buClr>
        <a:buSzPct val="80000"/>
        <a:buFont typeface="Corbel" pitchFamily="34" charset="0"/>
        <a:buChar char="•"/>
        <a:defRPr sz="1400" kern="1200">
          <a:solidFill>
            <a:schemeClr val="tx1"/>
          </a:solidFill>
          <a:latin typeface="+mn-lt"/>
          <a:ea typeface="+mn-ea"/>
          <a:cs typeface="+mn-cs"/>
        </a:defRPr>
      </a:lvl8pPr>
      <a:lvl9pPr marL="1700000" indent="-171450" algn="l" defTabSz="685800" rtl="0" eaLnBrk="1" latinLnBrk="0" hangingPunct="1">
        <a:lnSpc>
          <a:spcPct val="90000"/>
        </a:lnSpc>
        <a:spcBef>
          <a:spcPts val="150"/>
        </a:spcBef>
        <a:spcAft>
          <a:spcPts val="300"/>
        </a:spcAft>
        <a:buClr>
          <a:schemeClr val="tx1"/>
        </a:buClr>
        <a:buSzPct val="80000"/>
        <a:buFont typeface="Corbel" pitchFamily="34" charset="0"/>
        <a:buChar char="•"/>
        <a:defRPr sz="14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45761" y="1600200"/>
            <a:ext cx="6379625" cy="1204306"/>
          </a:xfrm>
        </p:spPr>
        <p:txBody>
          <a:bodyPr>
            <a:normAutofit fontScale="90000"/>
          </a:bodyPr>
          <a:lstStyle/>
          <a:p>
            <a:r>
              <a:rPr lang="en-US" dirty="0" smtClean="0"/>
              <a:t>Pens Trial</a:t>
            </a:r>
            <a:br>
              <a:rPr lang="en-US" dirty="0" smtClean="0"/>
            </a:br>
            <a:r>
              <a:rPr lang="en-US" dirty="0" smtClean="0"/>
              <a:t>Adverse Event Reporting</a:t>
            </a:r>
            <a:endParaRPr lang="en-US" dirty="0"/>
          </a:p>
        </p:txBody>
      </p:sp>
      <p:sp>
        <p:nvSpPr>
          <p:cNvPr id="3" name="Subtitle 2"/>
          <p:cNvSpPr>
            <a:spLocks noGrp="1"/>
          </p:cNvSpPr>
          <p:nvPr>
            <p:ph type="subTitle" idx="1"/>
          </p:nvPr>
        </p:nvSpPr>
        <p:spPr/>
        <p:txBody>
          <a:bodyPr/>
          <a:lstStyle/>
          <a:p>
            <a:r>
              <a:rPr lang="en-US" dirty="0" smtClean="0"/>
              <a:t>How to report SAEs and AEs in the PENS trial</a:t>
            </a:r>
            <a:endParaRPr lang="en-US" dirty="0"/>
          </a:p>
        </p:txBody>
      </p:sp>
    </p:spTree>
    <p:extLst>
      <p:ext uri="{BB962C8B-B14F-4D97-AF65-F5344CB8AC3E}">
        <p14:creationId xmlns:p14="http://schemas.microsoft.com/office/powerpoint/2010/main" val="19357991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6613" y="228354"/>
            <a:ext cx="6683787" cy="1143000"/>
          </a:xfrm>
        </p:spPr>
        <p:txBody>
          <a:bodyPr/>
          <a:lstStyle/>
          <a:p>
            <a:r>
              <a:rPr lang="en-US" u="sng" dirty="0" smtClean="0"/>
              <a:t>How</a:t>
            </a:r>
            <a:r>
              <a:rPr lang="en-US" dirty="0" smtClean="0"/>
              <a:t> to correctly report</a:t>
            </a:r>
            <a:endParaRPr lang="en-US" dirty="0"/>
          </a:p>
        </p:txBody>
      </p:sp>
      <p:sp>
        <p:nvSpPr>
          <p:cNvPr id="3" name="Content Placeholder 2"/>
          <p:cNvSpPr>
            <a:spLocks noGrp="1"/>
          </p:cNvSpPr>
          <p:nvPr>
            <p:ph idx="1"/>
          </p:nvPr>
        </p:nvSpPr>
        <p:spPr>
          <a:xfrm>
            <a:off x="228600" y="1385856"/>
            <a:ext cx="8610600" cy="4739640"/>
          </a:xfrm>
        </p:spPr>
        <p:txBody>
          <a:bodyPr>
            <a:noAutofit/>
          </a:bodyPr>
          <a:lstStyle/>
          <a:p>
            <a:r>
              <a:rPr lang="en-US" sz="2800" dirty="0" smtClean="0"/>
              <a:t>MUST record </a:t>
            </a:r>
            <a:r>
              <a:rPr lang="en-US" sz="2800" dirty="0"/>
              <a:t>all baseline </a:t>
            </a:r>
            <a:r>
              <a:rPr lang="en-US" sz="2800" dirty="0" smtClean="0"/>
              <a:t>conditions-e.g. diabetes, hypertension &amp; hyperlipidemia. </a:t>
            </a:r>
            <a:r>
              <a:rPr lang="en-US" sz="2800" dirty="0"/>
              <a:t>These are all </a:t>
            </a:r>
            <a:r>
              <a:rPr lang="en-US" sz="2800" u="sng" dirty="0"/>
              <a:t>baseline</a:t>
            </a:r>
            <a:r>
              <a:rPr lang="en-US" sz="2800" dirty="0"/>
              <a:t> conditions. </a:t>
            </a:r>
          </a:p>
          <a:p>
            <a:r>
              <a:rPr lang="en-US" sz="2800" dirty="0" smtClean="0"/>
              <a:t>What about </a:t>
            </a:r>
            <a:r>
              <a:rPr lang="en-US" sz="2800" u="sng" dirty="0" smtClean="0"/>
              <a:t>late diagnosis </a:t>
            </a:r>
            <a:r>
              <a:rPr lang="en-US" sz="2800" dirty="0" smtClean="0"/>
              <a:t>of “pre-existing” conditions?</a:t>
            </a:r>
          </a:p>
          <a:p>
            <a:pPr lvl="1"/>
            <a:r>
              <a:rPr lang="en-US" sz="2400" dirty="0" smtClean="0"/>
              <a:t>When diagnoses are found later, they can be considered “pre-existing” since disorder was likely present but not detected. </a:t>
            </a:r>
            <a:endParaRPr lang="en-US" sz="2400" dirty="0" smtClean="0">
              <a:solidFill>
                <a:schemeClr val="accent2"/>
              </a:solidFill>
            </a:endParaRPr>
          </a:p>
          <a:p>
            <a:pPr lvl="2"/>
            <a:r>
              <a:rPr lang="en-US" sz="2400" dirty="0" smtClean="0"/>
              <a:t>E.g.-Type II diabetes diagnosed 2 days after randomization, this is a pre-existing condition. </a:t>
            </a:r>
            <a:r>
              <a:rPr lang="en-US" sz="2400" dirty="0"/>
              <a:t>Thus, NOT an </a:t>
            </a:r>
            <a:r>
              <a:rPr lang="en-US" sz="2400" dirty="0" smtClean="0"/>
              <a:t>AE.</a:t>
            </a:r>
            <a:endParaRPr lang="en-US" sz="2400" dirty="0"/>
          </a:p>
          <a:p>
            <a:pPr lvl="2"/>
            <a:r>
              <a:rPr lang="en-US" sz="2400" dirty="0" smtClean="0"/>
              <a:t>An MRI that was read negative prior to randomization;  radiologist reads as a brain aneurysm later (after randomization), it’s </a:t>
            </a:r>
            <a:r>
              <a:rPr lang="en-US" sz="2400" u="sng" dirty="0" smtClean="0"/>
              <a:t>pre-existing </a:t>
            </a:r>
            <a:r>
              <a:rPr lang="en-US" sz="2400" dirty="0" smtClean="0"/>
              <a:t>not an AE</a:t>
            </a:r>
          </a:p>
        </p:txBody>
      </p:sp>
    </p:spTree>
    <p:extLst>
      <p:ext uri="{BB962C8B-B14F-4D97-AF65-F5344CB8AC3E}">
        <p14:creationId xmlns:p14="http://schemas.microsoft.com/office/powerpoint/2010/main" val="4450771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title"/>
          </p:nvPr>
        </p:nvSpPr>
        <p:spPr>
          <a:xfrm>
            <a:off x="304800" y="304800"/>
            <a:ext cx="8229600" cy="1066800"/>
          </a:xfrm>
        </p:spPr>
        <p:txBody>
          <a:bodyPr>
            <a:normAutofit fontScale="90000"/>
          </a:bodyPr>
          <a:lstStyle/>
          <a:p>
            <a:pPr eaLnBrk="1" hangingPunct="1">
              <a:defRPr/>
            </a:pPr>
            <a:r>
              <a:rPr lang="en-US" dirty="0" smtClean="0"/>
              <a:t>What happens when you fail to report?</a:t>
            </a:r>
            <a:endParaRPr lang="en-US" sz="4000" dirty="0" smtClean="0">
              <a:solidFill>
                <a:schemeClr val="tx1"/>
              </a:solidFill>
            </a:endParaRPr>
          </a:p>
        </p:txBody>
      </p:sp>
      <p:sp>
        <p:nvSpPr>
          <p:cNvPr id="132099" name="Rectangle 3"/>
          <p:cNvSpPr>
            <a:spLocks noGrp="1" noChangeArrowheads="1"/>
          </p:cNvSpPr>
          <p:nvPr>
            <p:ph idx="1"/>
          </p:nvPr>
        </p:nvSpPr>
        <p:spPr>
          <a:xfrm>
            <a:off x="533400" y="1143000"/>
            <a:ext cx="8229600" cy="4315968"/>
          </a:xfrm>
        </p:spPr>
        <p:txBody>
          <a:bodyPr>
            <a:normAutofit/>
          </a:bodyPr>
          <a:lstStyle/>
          <a:p>
            <a:pPr eaLnBrk="1" hangingPunct="1">
              <a:buFont typeface="Arial" pitchFamily="34" charset="0"/>
              <a:buChar char="•"/>
              <a:defRPr/>
            </a:pPr>
            <a:r>
              <a:rPr lang="en-US" sz="2400" dirty="0" smtClean="0"/>
              <a:t>Garbage piles up!—Missed AE and SAE reporting is serious</a:t>
            </a:r>
          </a:p>
          <a:p>
            <a:pPr eaLnBrk="1" hangingPunct="1">
              <a:buFont typeface="Arial" pitchFamily="34" charset="0"/>
              <a:buChar char="•"/>
              <a:defRPr/>
            </a:pPr>
            <a:r>
              <a:rPr lang="en-US" sz="2400" dirty="0" smtClean="0"/>
              <a:t>What if I miss just a few? </a:t>
            </a:r>
          </a:p>
          <a:p>
            <a:pPr eaLnBrk="1" hangingPunct="1">
              <a:buFont typeface="Arial" pitchFamily="34" charset="0"/>
              <a:buChar char="•"/>
              <a:defRPr/>
            </a:pPr>
            <a:r>
              <a:rPr lang="en-US" sz="2400" dirty="0" smtClean="0"/>
              <a:t>Missing even just a few can result in a 483 citation from the FDA auditor </a:t>
            </a:r>
          </a:p>
          <a:p>
            <a:pPr eaLnBrk="1" hangingPunct="1">
              <a:buFont typeface="Arial" pitchFamily="34" charset="0"/>
              <a:buChar char="•"/>
              <a:defRPr/>
            </a:pPr>
            <a:r>
              <a:rPr lang="en-US" sz="2400" dirty="0" smtClean="0"/>
              <a:t>You must report </a:t>
            </a:r>
            <a:r>
              <a:rPr lang="en-US" sz="2400" dirty="0"/>
              <a:t> </a:t>
            </a:r>
            <a:r>
              <a:rPr lang="en-US" sz="2400" dirty="0" smtClean="0"/>
              <a:t>AEs (as outlined in the protocol) and all SAEs in the study. It’s critical to be </a:t>
            </a:r>
            <a:r>
              <a:rPr lang="en-US" sz="2400" u="sng" dirty="0" smtClean="0"/>
              <a:t>very attentive </a:t>
            </a:r>
            <a:r>
              <a:rPr lang="en-US" sz="2400" dirty="0" smtClean="0"/>
              <a:t>to reporting these correctly</a:t>
            </a:r>
          </a:p>
          <a:p>
            <a:pPr eaLnBrk="1" hangingPunct="1">
              <a:buFont typeface="Arial" pitchFamily="34" charset="0"/>
              <a:buChar char="•"/>
              <a:defRPr/>
            </a:pPr>
            <a:r>
              <a:rPr lang="en-US" sz="2400" dirty="0" smtClean="0"/>
              <a:t>You, as the PI, signed the 1572 and YOU are responsible for the accurate, consistent reporting of adverse events</a:t>
            </a:r>
          </a:p>
        </p:txBody>
      </p:sp>
      <p:pic>
        <p:nvPicPr>
          <p:cNvPr id="3" name="Picture 2" descr="Bin bag - Wikipedia"/>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7162800" y="4318000"/>
            <a:ext cx="1905000" cy="2540000"/>
          </a:xfrm>
          <a:prstGeom prst="rect">
            <a:avLst/>
          </a:prstGeom>
        </p:spPr>
      </p:pic>
      <p:pic>
        <p:nvPicPr>
          <p:cNvPr id="5" name="Picture 4" descr="&lt;strong&gt;Garbage&lt;/strong&gt; &lt;strong&gt;Pile&lt;/strong&gt; Free Stock Photo - Public Domain Pictures"/>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 y="4648200"/>
            <a:ext cx="2209800" cy="1841500"/>
          </a:xfrm>
          <a:prstGeom prst="rect">
            <a:avLst/>
          </a:prstGeom>
        </p:spPr>
      </p:pic>
    </p:spTree>
    <p:extLst>
      <p:ext uri="{BB962C8B-B14F-4D97-AF65-F5344CB8AC3E}">
        <p14:creationId xmlns:p14="http://schemas.microsoft.com/office/powerpoint/2010/main" val="7107737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12"/>
          <p:cNvSpPr txBox="1">
            <a:spLocks noChangeArrowheads="1"/>
          </p:cNvSpPr>
          <p:nvPr/>
        </p:nvSpPr>
        <p:spPr bwMode="auto">
          <a:xfrm>
            <a:off x="3336925" y="4760913"/>
            <a:ext cx="4130675" cy="641350"/>
          </a:xfrm>
          <a:prstGeom prst="rect">
            <a:avLst/>
          </a:prstGeom>
          <a:noFill/>
          <a:ln w="9525">
            <a:noFill/>
            <a:miter lim="800000"/>
            <a:headEnd/>
            <a:tailEnd/>
          </a:ln>
        </p:spPr>
        <p:txBody>
          <a:bodyPr>
            <a:spAutoFit/>
          </a:bodyPr>
          <a:lstStyle/>
          <a:p>
            <a:endParaRPr lang="en-US">
              <a:latin typeface="Arial" charset="0"/>
            </a:endParaRPr>
          </a:p>
          <a:p>
            <a:endParaRPr lang="en-US">
              <a:latin typeface="Arial" charset="0"/>
            </a:endParaRPr>
          </a:p>
        </p:txBody>
      </p:sp>
      <p:sp>
        <p:nvSpPr>
          <p:cNvPr id="4099" name="Text Box 14"/>
          <p:cNvSpPr txBox="1">
            <a:spLocks noChangeArrowheads="1"/>
          </p:cNvSpPr>
          <p:nvPr/>
        </p:nvSpPr>
        <p:spPr bwMode="auto">
          <a:xfrm>
            <a:off x="3946525" y="874713"/>
            <a:ext cx="184150" cy="366712"/>
          </a:xfrm>
          <a:prstGeom prst="rect">
            <a:avLst/>
          </a:prstGeom>
          <a:noFill/>
          <a:ln w="9525">
            <a:noFill/>
            <a:miter lim="800000"/>
            <a:headEnd/>
            <a:tailEnd/>
          </a:ln>
        </p:spPr>
        <p:txBody>
          <a:bodyPr wrap="none">
            <a:spAutoFit/>
          </a:bodyPr>
          <a:lstStyle/>
          <a:p>
            <a:endParaRPr lang="en-US">
              <a:latin typeface="Arial" charset="0"/>
            </a:endParaRPr>
          </a:p>
        </p:txBody>
      </p:sp>
      <p:sp>
        <p:nvSpPr>
          <p:cNvPr id="2" name="TextBox 1"/>
          <p:cNvSpPr txBox="1"/>
          <p:nvPr/>
        </p:nvSpPr>
        <p:spPr>
          <a:xfrm>
            <a:off x="2819400" y="265701"/>
            <a:ext cx="6082222" cy="2062103"/>
          </a:xfrm>
          <a:prstGeom prst="rect">
            <a:avLst/>
          </a:prstGeom>
          <a:noFill/>
        </p:spPr>
        <p:txBody>
          <a:bodyPr wrap="square" rtlCol="0">
            <a:spAutoFit/>
          </a:bodyPr>
          <a:lstStyle/>
          <a:p>
            <a:r>
              <a:rPr lang="en-US" sz="3200" b="1" dirty="0" smtClean="0"/>
              <a:t>Adverse Event Determination….it’s just like </a:t>
            </a:r>
            <a:r>
              <a:rPr lang="en-US" sz="3200" b="1" dirty="0" err="1" smtClean="0"/>
              <a:t>recycling..put</a:t>
            </a:r>
            <a:r>
              <a:rPr lang="en-US" sz="3200" b="1" dirty="0" smtClean="0"/>
              <a:t> the right event in right can!</a:t>
            </a:r>
            <a:endParaRPr lang="en-US" sz="3200" b="1" dirty="0"/>
          </a:p>
        </p:txBody>
      </p:sp>
      <p:grpSp>
        <p:nvGrpSpPr>
          <p:cNvPr id="3" name="Group 2"/>
          <p:cNvGrpSpPr/>
          <p:nvPr/>
        </p:nvGrpSpPr>
        <p:grpSpPr>
          <a:xfrm>
            <a:off x="1295400" y="2257440"/>
            <a:ext cx="6493664" cy="4312199"/>
            <a:chOff x="1219200" y="2327804"/>
            <a:chExt cx="6493664" cy="4312199"/>
          </a:xfrm>
        </p:grpSpPr>
        <p:pic>
          <p:nvPicPr>
            <p:cNvPr id="4" name="Picture 3" descr="&lt;strong&gt;Recycling&lt;/strong&gt; bins | Wonder why there aren't more in the other p… | By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9200" y="2327804"/>
              <a:ext cx="6493664" cy="4312199"/>
            </a:xfrm>
            <a:prstGeom prst="rect">
              <a:avLst/>
            </a:prstGeom>
          </p:spPr>
        </p:pic>
        <p:sp>
          <p:nvSpPr>
            <p:cNvPr id="15" name="AutoShape 16"/>
            <p:cNvSpPr>
              <a:spLocks noChangeArrowheads="1"/>
            </p:cNvSpPr>
            <p:nvPr/>
          </p:nvSpPr>
          <p:spPr bwMode="auto">
            <a:xfrm>
              <a:off x="1534510" y="3121879"/>
              <a:ext cx="1802415" cy="637313"/>
            </a:xfrm>
            <a:prstGeom prst="roundRect">
              <a:avLst>
                <a:gd name="adj" fmla="val 16667"/>
              </a:avLst>
            </a:prstGeom>
            <a:solidFill>
              <a:srgbClr val="0033CC"/>
            </a:solidFill>
            <a:ln w="9525">
              <a:solidFill>
                <a:srgbClr val="3333FF"/>
              </a:solidFill>
              <a:round/>
              <a:headEnd/>
              <a:tailEnd/>
            </a:ln>
          </p:spPr>
          <p:txBody>
            <a:bodyPr wrap="none" anchor="ctr"/>
            <a:lstStyle/>
            <a:p>
              <a:pPr algn="ctr"/>
              <a:r>
                <a:rPr lang="en-US" b="1" dirty="0" smtClean="0">
                  <a:solidFill>
                    <a:schemeClr val="bg1"/>
                  </a:solidFill>
                  <a:latin typeface="Arial" charset="0"/>
                </a:rPr>
                <a:t>Adverse </a:t>
              </a:r>
            </a:p>
            <a:p>
              <a:pPr algn="ctr"/>
              <a:r>
                <a:rPr lang="en-US" b="1" dirty="0" smtClean="0">
                  <a:solidFill>
                    <a:schemeClr val="bg1"/>
                  </a:solidFill>
                  <a:latin typeface="Arial" charset="0"/>
                </a:rPr>
                <a:t>Events </a:t>
              </a:r>
            </a:p>
          </p:txBody>
        </p:sp>
        <p:sp>
          <p:nvSpPr>
            <p:cNvPr id="17" name="AutoShape 16"/>
            <p:cNvSpPr>
              <a:spLocks noChangeArrowheads="1"/>
            </p:cNvSpPr>
            <p:nvPr/>
          </p:nvSpPr>
          <p:spPr bwMode="auto">
            <a:xfrm>
              <a:off x="3722479" y="3079153"/>
              <a:ext cx="1802415" cy="637313"/>
            </a:xfrm>
            <a:prstGeom prst="roundRect">
              <a:avLst>
                <a:gd name="adj" fmla="val 16667"/>
              </a:avLst>
            </a:prstGeom>
            <a:solidFill>
              <a:srgbClr val="AE3312"/>
            </a:solidFill>
            <a:ln w="9525">
              <a:noFill/>
              <a:round/>
              <a:headEnd/>
              <a:tailEnd/>
            </a:ln>
          </p:spPr>
          <p:txBody>
            <a:bodyPr wrap="none" anchor="ctr"/>
            <a:lstStyle/>
            <a:p>
              <a:pPr algn="ctr"/>
              <a:r>
                <a:rPr lang="en-US" b="1" dirty="0" smtClean="0">
                  <a:solidFill>
                    <a:schemeClr val="bg1"/>
                  </a:solidFill>
                  <a:latin typeface="Arial" charset="0"/>
                </a:rPr>
                <a:t>Serious Adverse </a:t>
              </a:r>
            </a:p>
            <a:p>
              <a:pPr algn="ctr"/>
              <a:r>
                <a:rPr lang="en-US" b="1" dirty="0" smtClean="0">
                  <a:solidFill>
                    <a:schemeClr val="bg1"/>
                  </a:solidFill>
                  <a:latin typeface="Arial" charset="0"/>
                </a:rPr>
                <a:t>Events </a:t>
              </a:r>
            </a:p>
          </p:txBody>
        </p:sp>
        <p:sp>
          <p:nvSpPr>
            <p:cNvPr id="18" name="AutoShape 16"/>
            <p:cNvSpPr>
              <a:spLocks noChangeArrowheads="1"/>
            </p:cNvSpPr>
            <p:nvPr/>
          </p:nvSpPr>
          <p:spPr bwMode="auto">
            <a:xfrm>
              <a:off x="5805791" y="3088985"/>
              <a:ext cx="1802415" cy="637313"/>
            </a:xfrm>
            <a:prstGeom prst="roundRect">
              <a:avLst>
                <a:gd name="adj" fmla="val 16667"/>
              </a:avLst>
            </a:prstGeom>
            <a:solidFill>
              <a:srgbClr val="F2E20E"/>
            </a:solidFill>
            <a:ln w="9525">
              <a:noFill/>
              <a:round/>
              <a:headEnd/>
              <a:tailEnd/>
            </a:ln>
          </p:spPr>
          <p:txBody>
            <a:bodyPr wrap="none" anchor="ctr"/>
            <a:lstStyle/>
            <a:p>
              <a:pPr algn="ctr"/>
              <a:r>
                <a:rPr lang="en-US" b="1" dirty="0" smtClean="0">
                  <a:latin typeface="Arial" charset="0"/>
                </a:rPr>
                <a:t>Unexpected</a:t>
              </a:r>
            </a:p>
            <a:p>
              <a:pPr algn="ctr"/>
              <a:r>
                <a:rPr lang="en-US" b="1" dirty="0" smtClean="0">
                  <a:latin typeface="Arial" charset="0"/>
                </a:rPr>
                <a:t>Related…</a:t>
              </a:r>
            </a:p>
          </p:txBody>
        </p:sp>
      </p:grpSp>
      <p:grpSp>
        <p:nvGrpSpPr>
          <p:cNvPr id="14" name="Group 13"/>
          <p:cNvGrpSpPr/>
          <p:nvPr/>
        </p:nvGrpSpPr>
        <p:grpSpPr>
          <a:xfrm rot="307971">
            <a:off x="-44965" y="609600"/>
            <a:ext cx="2864365" cy="1600200"/>
            <a:chOff x="146331" y="638497"/>
            <a:chExt cx="3381890" cy="1600200"/>
          </a:xfrm>
        </p:grpSpPr>
        <p:sp>
          <p:nvSpPr>
            <p:cNvPr id="25" name="Down Arrow 24"/>
            <p:cNvSpPr/>
            <p:nvPr/>
          </p:nvSpPr>
          <p:spPr>
            <a:xfrm rot="18466666">
              <a:off x="1037176" y="-252348"/>
              <a:ext cx="1600200" cy="3381890"/>
            </a:xfrm>
            <a:prstGeom prst="down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Box 26"/>
            <p:cNvSpPr txBox="1"/>
            <p:nvPr/>
          </p:nvSpPr>
          <p:spPr>
            <a:xfrm rot="2312655">
              <a:off x="332812" y="836869"/>
              <a:ext cx="2823964" cy="707886"/>
            </a:xfrm>
            <a:prstGeom prst="rect">
              <a:avLst/>
            </a:prstGeom>
            <a:noFill/>
          </p:spPr>
          <p:txBody>
            <a:bodyPr wrap="square" rtlCol="0">
              <a:spAutoFit/>
            </a:bodyPr>
            <a:lstStyle/>
            <a:p>
              <a:r>
                <a:rPr lang="en-US" sz="2000" dirty="0" smtClean="0"/>
                <a:t>All signs symptoms </a:t>
              </a:r>
            </a:p>
            <a:p>
              <a:r>
                <a:rPr lang="en-US" sz="2000" dirty="0" smtClean="0"/>
                <a:t>events</a:t>
              </a:r>
              <a:endParaRPr lang="en-US" sz="2000" dirty="0"/>
            </a:p>
          </p:txBody>
        </p:sp>
      </p:grpSp>
    </p:spTree>
    <p:extLst>
      <p:ext uri="{BB962C8B-B14F-4D97-AF65-F5344CB8AC3E}">
        <p14:creationId xmlns:p14="http://schemas.microsoft.com/office/powerpoint/2010/main" val="4065332550"/>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229600" cy="1066800"/>
          </a:xfrm>
        </p:spPr>
        <p:txBody>
          <a:bodyPr/>
          <a:lstStyle/>
          <a:p>
            <a:pPr eaLnBrk="1" hangingPunct="1">
              <a:defRPr/>
            </a:pPr>
            <a:r>
              <a:rPr lang="en-US" dirty="0" smtClean="0">
                <a:solidFill>
                  <a:schemeClr val="accent1"/>
                </a:solidFill>
              </a:rPr>
              <a:t>Abnormal Labs</a:t>
            </a:r>
          </a:p>
        </p:txBody>
      </p:sp>
      <p:sp>
        <p:nvSpPr>
          <p:cNvPr id="3" name="Text Placeholder 2"/>
          <p:cNvSpPr>
            <a:spLocks noGrp="1"/>
          </p:cNvSpPr>
          <p:nvPr>
            <p:ph type="body" sz="half" idx="1"/>
          </p:nvPr>
        </p:nvSpPr>
        <p:spPr>
          <a:xfrm>
            <a:off x="304800" y="1066800"/>
            <a:ext cx="8305800" cy="5638800"/>
          </a:xfrm>
        </p:spPr>
        <p:txBody>
          <a:bodyPr>
            <a:normAutofit fontScale="92500" lnSpcReduction="10000"/>
          </a:bodyPr>
          <a:lstStyle/>
          <a:p>
            <a:pPr eaLnBrk="1" hangingPunct="1">
              <a:buFont typeface="Arial" panose="020B0604020202020204" pitchFamily="34" charset="0"/>
              <a:buChar char="•"/>
              <a:defRPr/>
            </a:pPr>
            <a:endParaRPr lang="en-US" sz="2400" dirty="0" smtClean="0"/>
          </a:p>
          <a:p>
            <a:pPr lvl="1">
              <a:buFont typeface="Arial" pitchFamily="34" charset="0"/>
              <a:buChar char="•"/>
              <a:defRPr/>
            </a:pPr>
            <a:r>
              <a:rPr lang="en-US" sz="3600" dirty="0" smtClean="0"/>
              <a:t>Abnormal labs at baseline are ‘pre-existing’ and do not worsen are not AEs</a:t>
            </a:r>
          </a:p>
          <a:p>
            <a:pPr lvl="1">
              <a:buFont typeface="Arial" pitchFamily="34" charset="0"/>
              <a:buChar char="•"/>
              <a:defRPr/>
            </a:pPr>
            <a:endParaRPr lang="en-US" sz="3600" dirty="0" smtClean="0"/>
          </a:p>
          <a:p>
            <a:pPr lvl="1">
              <a:buFont typeface="Arial" pitchFamily="34" charset="0"/>
              <a:buChar char="•"/>
              <a:defRPr/>
            </a:pPr>
            <a:r>
              <a:rPr lang="en-US" sz="3600" dirty="0" smtClean="0"/>
              <a:t>Abnormal </a:t>
            </a:r>
            <a:r>
              <a:rPr lang="en-US" sz="3600" i="1" u="sng" dirty="0"/>
              <a:t>clinically signiﬁcant </a:t>
            </a:r>
            <a:r>
              <a:rPr lang="en-US" sz="3600" dirty="0" smtClean="0"/>
              <a:t>lab values will be </a:t>
            </a:r>
            <a:r>
              <a:rPr lang="en-US" sz="3600" dirty="0"/>
              <a:t>recorded as adverse </a:t>
            </a:r>
            <a:r>
              <a:rPr lang="en-US" sz="3600" dirty="0" smtClean="0"/>
              <a:t>events.</a:t>
            </a:r>
          </a:p>
          <a:p>
            <a:pPr lvl="1">
              <a:buFont typeface="Arial" pitchFamily="34" charset="0"/>
              <a:buChar char="•"/>
              <a:defRPr/>
            </a:pPr>
            <a:endParaRPr lang="en-US" sz="3600" dirty="0" smtClean="0"/>
          </a:p>
          <a:p>
            <a:pPr lvl="1">
              <a:buFont typeface="Arial" pitchFamily="34" charset="0"/>
              <a:buChar char="•"/>
              <a:defRPr/>
            </a:pPr>
            <a:r>
              <a:rPr lang="en-US" sz="3600" dirty="0" smtClean="0"/>
              <a:t>Site PI </a:t>
            </a:r>
            <a:r>
              <a:rPr lang="en-US" sz="3600" dirty="0"/>
              <a:t>will assess </a:t>
            </a:r>
            <a:r>
              <a:rPr lang="en-US" sz="3600" dirty="0" smtClean="0"/>
              <a:t>severity &amp; relationship</a:t>
            </a:r>
          </a:p>
          <a:p>
            <a:pPr lvl="1">
              <a:buFont typeface="Arial" pitchFamily="34" charset="0"/>
              <a:buChar char="•"/>
              <a:defRPr/>
            </a:pPr>
            <a:endParaRPr lang="en-US" sz="3600" dirty="0"/>
          </a:p>
          <a:p>
            <a:pPr lvl="1">
              <a:buFont typeface="Arial" pitchFamily="34" charset="0"/>
              <a:buChar char="•"/>
              <a:defRPr/>
            </a:pPr>
            <a:r>
              <a:rPr lang="en-US" sz="3600" dirty="0" smtClean="0"/>
              <a:t>Daily, RC &amp; PI will review/record </a:t>
            </a:r>
            <a:r>
              <a:rPr lang="en-US" sz="3600" i="1" u="sng" dirty="0" smtClean="0"/>
              <a:t>clinically </a:t>
            </a:r>
            <a:r>
              <a:rPr lang="en-US" sz="3600" i="1" u="sng" dirty="0"/>
              <a:t>significant labs </a:t>
            </a:r>
            <a:r>
              <a:rPr lang="en-US" sz="3600" dirty="0" smtClean="0"/>
              <a:t>as AE (or SAE if it prolongs hospitalization). </a:t>
            </a:r>
          </a:p>
          <a:p>
            <a:pPr lvl="1">
              <a:buFont typeface="Arial" pitchFamily="34" charset="0"/>
              <a:buChar char="•"/>
              <a:defRPr/>
            </a:pPr>
            <a:endParaRPr lang="en-US" sz="2400" dirty="0" smtClean="0">
              <a:solidFill>
                <a:srgbClr val="C00000"/>
              </a:solidFill>
            </a:endParaRPr>
          </a:p>
        </p:txBody>
      </p:sp>
    </p:spTree>
    <p:extLst>
      <p:ext uri="{BB962C8B-B14F-4D97-AF65-F5344CB8AC3E}">
        <p14:creationId xmlns:p14="http://schemas.microsoft.com/office/powerpoint/2010/main" val="36872232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6906" y="304800"/>
            <a:ext cx="7406640" cy="1356360"/>
          </a:xfrm>
        </p:spPr>
        <p:txBody>
          <a:bodyPr/>
          <a:lstStyle/>
          <a:p>
            <a:r>
              <a:rPr lang="en-US" dirty="0" smtClean="0"/>
              <a:t>I’m already confused!?</a:t>
            </a:r>
            <a:br>
              <a:rPr lang="en-US" dirty="0" smtClean="0"/>
            </a:br>
            <a:r>
              <a:rPr lang="en-US" dirty="0" smtClean="0"/>
              <a:t>Don’t be….It’s only 4 steps</a:t>
            </a:r>
            <a:endParaRPr lang="en-US" dirty="0"/>
          </a:p>
        </p:txBody>
      </p:sp>
      <p:sp>
        <p:nvSpPr>
          <p:cNvPr id="3" name="Content Placeholder 2"/>
          <p:cNvSpPr>
            <a:spLocks noGrp="1"/>
          </p:cNvSpPr>
          <p:nvPr>
            <p:ph idx="1"/>
          </p:nvPr>
        </p:nvSpPr>
        <p:spPr>
          <a:xfrm>
            <a:off x="446906" y="1752600"/>
            <a:ext cx="8316094" cy="4038600"/>
          </a:xfrm>
        </p:spPr>
        <p:txBody>
          <a:bodyPr>
            <a:normAutofit/>
          </a:bodyPr>
          <a:lstStyle/>
          <a:p>
            <a:pPr marL="491490" indent="-457200">
              <a:buFont typeface="+mj-lt"/>
              <a:buAutoNum type="arabicPeriod"/>
            </a:pPr>
            <a:r>
              <a:rPr lang="en-US" sz="2800" dirty="0" smtClean="0"/>
              <a:t>Did you find a </a:t>
            </a:r>
            <a:r>
              <a:rPr lang="en-US" sz="2800" i="1" dirty="0" smtClean="0"/>
              <a:t>new</a:t>
            </a:r>
            <a:r>
              <a:rPr lang="en-US" sz="2800" dirty="0" smtClean="0"/>
              <a:t> symptom, worsening symptom or clinical finding?</a:t>
            </a:r>
          </a:p>
          <a:p>
            <a:pPr marL="491490" indent="-457200">
              <a:buFont typeface="+mj-lt"/>
              <a:buAutoNum type="arabicPeriod"/>
            </a:pPr>
            <a:r>
              <a:rPr lang="en-US" sz="2800" dirty="0" smtClean="0"/>
              <a:t>Is it </a:t>
            </a:r>
            <a:r>
              <a:rPr lang="en-US" sz="2800" b="1" dirty="0" smtClean="0"/>
              <a:t>Serious</a:t>
            </a:r>
            <a:r>
              <a:rPr lang="en-US" sz="2800" dirty="0" smtClean="0"/>
              <a:t>? </a:t>
            </a:r>
          </a:p>
          <a:p>
            <a:pPr marL="205740" lvl="1" indent="0">
              <a:buNone/>
            </a:pPr>
            <a:r>
              <a:rPr lang="en-US" sz="2800" dirty="0" smtClean="0"/>
              <a:t>(see serious definition)</a:t>
            </a:r>
          </a:p>
          <a:p>
            <a:pPr marL="491490" indent="-457200">
              <a:buFont typeface="+mj-lt"/>
              <a:buAutoNum type="arabicPeriod"/>
            </a:pPr>
            <a:r>
              <a:rPr lang="en-US" sz="2800" dirty="0" smtClean="0"/>
              <a:t>Is it </a:t>
            </a:r>
            <a:r>
              <a:rPr lang="en-US" sz="2800" b="1" dirty="0" smtClean="0"/>
              <a:t>Expected or Unexpected</a:t>
            </a:r>
            <a:r>
              <a:rPr lang="en-US" sz="2800" dirty="0" smtClean="0"/>
              <a:t>? </a:t>
            </a:r>
          </a:p>
          <a:p>
            <a:pPr marL="205740" lvl="1" indent="0">
              <a:buNone/>
            </a:pPr>
            <a:r>
              <a:rPr lang="en-US" sz="2800" dirty="0" smtClean="0"/>
              <a:t>(found in protocol)</a:t>
            </a:r>
          </a:p>
          <a:p>
            <a:pPr marL="491490" indent="-457200">
              <a:buFont typeface="+mj-lt"/>
              <a:buAutoNum type="arabicPeriod"/>
            </a:pPr>
            <a:r>
              <a:rPr lang="en-US" sz="2800" dirty="0" smtClean="0"/>
              <a:t>Is it </a:t>
            </a:r>
            <a:r>
              <a:rPr lang="en-US" sz="2800" b="1" dirty="0" smtClean="0"/>
              <a:t>Related or Unrelated</a:t>
            </a:r>
            <a:r>
              <a:rPr lang="en-US" sz="2800" dirty="0" smtClean="0"/>
              <a:t>? </a:t>
            </a:r>
          </a:p>
          <a:p>
            <a:pPr marL="205740" lvl="1" indent="0">
              <a:buNone/>
            </a:pPr>
            <a:r>
              <a:rPr lang="en-US" sz="2800" dirty="0" smtClean="0"/>
              <a:t>(related to </a:t>
            </a:r>
            <a:r>
              <a:rPr lang="en-US" sz="2800" b="1" i="1" dirty="0" smtClean="0"/>
              <a:t>being in the study</a:t>
            </a:r>
            <a:r>
              <a:rPr lang="en-US" sz="2800" dirty="0" smtClean="0"/>
              <a:t>)</a:t>
            </a:r>
          </a:p>
          <a:p>
            <a:pPr marL="491490" indent="-457200">
              <a:buFont typeface="+mj-lt"/>
              <a:buAutoNum type="arabicPeriod"/>
            </a:pPr>
            <a:endParaRPr lang="en-US" sz="2800" dirty="0" smtClean="0"/>
          </a:p>
          <a:p>
            <a:endParaRPr lang="en-US" sz="2800" dirty="0"/>
          </a:p>
        </p:txBody>
      </p:sp>
      <p:pic>
        <p:nvPicPr>
          <p:cNvPr id="4" name="Picture 3" descr="Hackea tu educación: 10 magnificas aplicaciones para enseñar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46102" y="5181600"/>
            <a:ext cx="2251675" cy="1562100"/>
          </a:xfrm>
          <a:prstGeom prst="rect">
            <a:avLst/>
          </a:prstGeom>
        </p:spPr>
      </p:pic>
    </p:spTree>
    <p:extLst>
      <p:ext uri="{BB962C8B-B14F-4D97-AF65-F5344CB8AC3E}">
        <p14:creationId xmlns:p14="http://schemas.microsoft.com/office/powerpoint/2010/main" val="24599506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rmccli2 - &lt;strong&gt;Trash&lt;/strong&gt; or Treasure Game"/>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6045" y="2613207"/>
            <a:ext cx="2131555" cy="2117344"/>
          </a:xfrm>
          <a:prstGeom prst="rect">
            <a:avLst/>
          </a:prstGeom>
        </p:spPr>
      </p:pic>
      <p:sp>
        <p:nvSpPr>
          <p:cNvPr id="4" name="Title 3"/>
          <p:cNvSpPr>
            <a:spLocks noGrp="1"/>
          </p:cNvSpPr>
          <p:nvPr>
            <p:ph type="title"/>
          </p:nvPr>
        </p:nvSpPr>
        <p:spPr>
          <a:xfrm>
            <a:off x="228600" y="243840"/>
            <a:ext cx="8610600" cy="1127760"/>
          </a:xfrm>
        </p:spPr>
        <p:txBody>
          <a:bodyPr/>
          <a:lstStyle/>
          <a:p>
            <a:r>
              <a:rPr lang="en-US" dirty="0" smtClean="0"/>
              <a:t>Relatedness: To the </a:t>
            </a:r>
            <a:r>
              <a:rPr lang="en-US" sz="3200" u="sng" dirty="0" smtClean="0"/>
              <a:t>being in the trial</a:t>
            </a:r>
            <a:endParaRPr lang="en-US" sz="3200" u="sng" dirty="0"/>
          </a:p>
        </p:txBody>
      </p:sp>
      <p:sp>
        <p:nvSpPr>
          <p:cNvPr id="5" name="Content Placeholder 4"/>
          <p:cNvSpPr>
            <a:spLocks noGrp="1"/>
          </p:cNvSpPr>
          <p:nvPr>
            <p:ph sz="half" idx="2"/>
          </p:nvPr>
        </p:nvSpPr>
        <p:spPr>
          <a:xfrm>
            <a:off x="231228" y="4648200"/>
            <a:ext cx="8607972" cy="1905000"/>
          </a:xfrm>
        </p:spPr>
        <p:txBody>
          <a:bodyPr>
            <a:normAutofit/>
          </a:bodyPr>
          <a:lstStyle/>
          <a:p>
            <a:r>
              <a:rPr lang="en-US" dirty="0" smtClean="0"/>
              <a:t>Guidance says:</a:t>
            </a:r>
          </a:p>
          <a:p>
            <a:pPr marL="0" indent="0">
              <a:buNone/>
            </a:pPr>
            <a:r>
              <a:rPr lang="en-US" b="0" dirty="0"/>
              <a:t>The tendency for sponsors to default to reporting </a:t>
            </a:r>
            <a:r>
              <a:rPr lang="en-US" b="0" dirty="0" smtClean="0"/>
              <a:t>..a case </a:t>
            </a:r>
            <a:r>
              <a:rPr lang="en-US" b="0" dirty="0"/>
              <a:t>seems to </a:t>
            </a:r>
            <a:r>
              <a:rPr lang="en-US" b="0" dirty="0" smtClean="0"/>
              <a:t>have </a:t>
            </a:r>
            <a:r>
              <a:rPr lang="en-US" b="0" dirty="0"/>
              <a:t>been </a:t>
            </a:r>
            <a:r>
              <a:rPr lang="en-US" b="0" dirty="0" smtClean="0"/>
              <a:t>related </a:t>
            </a:r>
            <a:r>
              <a:rPr lang="en-US" b="0" dirty="0"/>
              <a:t>to misapplication of the </a:t>
            </a:r>
            <a:r>
              <a:rPr lang="en-US" b="0" i="1" dirty="0"/>
              <a:t>reasonable possibility </a:t>
            </a:r>
            <a:r>
              <a:rPr lang="en-US" b="0" dirty="0"/>
              <a:t>standard in the definition </a:t>
            </a:r>
            <a:r>
              <a:rPr lang="en-US" b="0" dirty="0" smtClean="0"/>
              <a:t>of </a:t>
            </a:r>
            <a:r>
              <a:rPr lang="en-US" b="0" i="1" dirty="0"/>
              <a:t>associated with the use of the drug</a:t>
            </a:r>
            <a:r>
              <a:rPr lang="en-US" b="0" dirty="0"/>
              <a:t>. For an individual </a:t>
            </a:r>
            <a:r>
              <a:rPr lang="en-US" b="0" dirty="0" smtClean="0"/>
              <a:t>case, </a:t>
            </a:r>
            <a:r>
              <a:rPr lang="en-US" b="0" dirty="0"/>
              <a:t>there would generally not be enough evidence to suggest that there was </a:t>
            </a:r>
            <a:r>
              <a:rPr lang="en-US" b="0" dirty="0" smtClean="0"/>
              <a:t>a </a:t>
            </a:r>
            <a:r>
              <a:rPr lang="en-US" b="0" dirty="0"/>
              <a:t>reasonable possibility that the drug caused the adverse event. Therefore, the event would </a:t>
            </a:r>
            <a:r>
              <a:rPr lang="en-US" b="0" dirty="0" smtClean="0"/>
              <a:t>not </a:t>
            </a:r>
            <a:r>
              <a:rPr lang="en-US" b="0" dirty="0"/>
              <a:t>meet the definition of “associated with the use of the drug” and </a:t>
            </a:r>
            <a:r>
              <a:rPr lang="en-US" b="0" u="sng" dirty="0"/>
              <a:t>should not have been </a:t>
            </a:r>
            <a:r>
              <a:rPr lang="en-US" b="0" dirty="0"/>
              <a:t>reported </a:t>
            </a:r>
            <a:r>
              <a:rPr lang="en-US" b="0" dirty="0" smtClean="0"/>
              <a:t>as </a:t>
            </a:r>
            <a:r>
              <a:rPr lang="en-US" b="0" dirty="0"/>
              <a:t>an IND safety report. </a:t>
            </a:r>
            <a:r>
              <a:rPr lang="en-US" b="0" dirty="0" smtClean="0"/>
              <a:t>(related)</a:t>
            </a:r>
            <a:endParaRPr lang="en-US" dirty="0"/>
          </a:p>
        </p:txBody>
      </p:sp>
      <p:sp>
        <p:nvSpPr>
          <p:cNvPr id="6" name="TextBox 5"/>
          <p:cNvSpPr txBox="1"/>
          <p:nvPr/>
        </p:nvSpPr>
        <p:spPr>
          <a:xfrm>
            <a:off x="223345" y="1295400"/>
            <a:ext cx="5720255" cy="2677656"/>
          </a:xfrm>
          <a:prstGeom prst="rect">
            <a:avLst/>
          </a:prstGeom>
          <a:noFill/>
        </p:spPr>
        <p:txBody>
          <a:bodyPr wrap="square" rtlCol="0">
            <a:spAutoFit/>
          </a:bodyPr>
          <a:lstStyle/>
          <a:p>
            <a:r>
              <a:rPr lang="en-US" sz="2400" u="sng" dirty="0" smtClean="0"/>
              <a:t>Relatedness:</a:t>
            </a:r>
          </a:p>
          <a:p>
            <a:pPr marL="285750" indent="-285750">
              <a:buFont typeface="Arial" pitchFamily="34" charset="0"/>
              <a:buChar char="•"/>
            </a:pPr>
            <a:r>
              <a:rPr lang="en-US" sz="2400" dirty="0" smtClean="0"/>
              <a:t>MUST be determined by PI</a:t>
            </a:r>
          </a:p>
          <a:p>
            <a:pPr marL="285750" indent="-285750">
              <a:buFont typeface="Arial" pitchFamily="34" charset="0"/>
              <a:buChar char="•"/>
            </a:pPr>
            <a:r>
              <a:rPr lang="en-US" sz="2400" dirty="0" smtClean="0"/>
              <a:t>Not Related, Possibly Related or Probably </a:t>
            </a:r>
          </a:p>
          <a:p>
            <a:pPr marL="285750" indent="-285750">
              <a:buFont typeface="Arial" pitchFamily="34" charset="0"/>
              <a:buChar char="•"/>
            </a:pPr>
            <a:r>
              <a:rPr lang="en-US" sz="2400" dirty="0" smtClean="0"/>
              <a:t>Related to the clinical study participation</a:t>
            </a:r>
          </a:p>
          <a:p>
            <a:pPr marL="285750" indent="-285750">
              <a:buFont typeface="Arial" pitchFamily="34" charset="0"/>
              <a:buChar char="•"/>
            </a:pPr>
            <a:r>
              <a:rPr lang="en-US" sz="2400" dirty="0" smtClean="0"/>
              <a:t>Clinical opinion</a:t>
            </a:r>
          </a:p>
          <a:p>
            <a:pPr marL="285750" indent="-285750">
              <a:buFont typeface="Arial" pitchFamily="34" charset="0"/>
              <a:buChar char="•"/>
            </a:pPr>
            <a:r>
              <a:rPr lang="en-US" sz="2400" dirty="0" smtClean="0"/>
              <a:t>Must have plausible explanation for related</a:t>
            </a:r>
            <a:endParaRPr lang="en-US" sz="2400" dirty="0"/>
          </a:p>
        </p:txBody>
      </p:sp>
      <p:sp>
        <p:nvSpPr>
          <p:cNvPr id="8" name="Rounded Rectangular Callout 7"/>
          <p:cNvSpPr/>
          <p:nvPr/>
        </p:nvSpPr>
        <p:spPr>
          <a:xfrm>
            <a:off x="6096000" y="1143000"/>
            <a:ext cx="3048000" cy="1295400"/>
          </a:xfrm>
          <a:prstGeom prst="wedgeRoundRectCallout">
            <a:avLst>
              <a:gd name="adj1" fmla="val -37385"/>
              <a:gd name="adj2" fmla="val 7510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Well</a:t>
            </a:r>
            <a:r>
              <a:rPr lang="en-US" dirty="0"/>
              <a:t>, it could </a:t>
            </a:r>
            <a:r>
              <a:rPr lang="en-US" dirty="0" smtClean="0"/>
              <a:t>be, I can’t prove it’s not,  </a:t>
            </a:r>
            <a:r>
              <a:rPr lang="en-US" dirty="0"/>
              <a:t>so I will choose “possibly </a:t>
            </a:r>
            <a:r>
              <a:rPr lang="en-US" dirty="0" smtClean="0"/>
              <a:t>related. That </a:t>
            </a:r>
            <a:r>
              <a:rPr lang="en-US" dirty="0" err="1" smtClean="0"/>
              <a:t>oughta</a:t>
            </a:r>
            <a:r>
              <a:rPr lang="en-US" dirty="0" smtClean="0"/>
              <a:t> cover it”</a:t>
            </a:r>
            <a:endParaRPr lang="en-US" dirty="0"/>
          </a:p>
          <a:p>
            <a:pPr algn="ctr"/>
            <a:endParaRPr lang="en-US" dirty="0"/>
          </a:p>
        </p:txBody>
      </p:sp>
      <p:sp>
        <p:nvSpPr>
          <p:cNvPr id="9" name="TextBox 8"/>
          <p:cNvSpPr txBox="1"/>
          <p:nvPr/>
        </p:nvSpPr>
        <p:spPr>
          <a:xfrm>
            <a:off x="6248400" y="3773001"/>
            <a:ext cx="453970" cy="461665"/>
          </a:xfrm>
          <a:prstGeom prst="rect">
            <a:avLst/>
          </a:prstGeom>
          <a:noFill/>
        </p:spPr>
        <p:txBody>
          <a:bodyPr wrap="none" rtlCol="0">
            <a:spAutoFit/>
          </a:bodyPr>
          <a:lstStyle/>
          <a:p>
            <a:r>
              <a:rPr lang="en-US" sz="2400" b="1" dirty="0" smtClean="0"/>
              <a:t>PI</a:t>
            </a:r>
            <a:endParaRPr lang="en-US" sz="2400" b="1" dirty="0"/>
          </a:p>
        </p:txBody>
      </p:sp>
    </p:spTree>
    <p:extLst>
      <p:ext uri="{BB962C8B-B14F-4D97-AF65-F5344CB8AC3E}">
        <p14:creationId xmlns:p14="http://schemas.microsoft.com/office/powerpoint/2010/main" val="118040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4800" y="208205"/>
            <a:ext cx="7406640" cy="1010995"/>
          </a:xfrm>
        </p:spPr>
        <p:txBody>
          <a:bodyPr/>
          <a:lstStyle/>
          <a:p>
            <a:r>
              <a:rPr lang="en-US" dirty="0" smtClean="0"/>
              <a:t>Review</a:t>
            </a:r>
            <a:endParaRPr lang="en-US" dirty="0"/>
          </a:p>
        </p:txBody>
      </p:sp>
      <p:sp>
        <p:nvSpPr>
          <p:cNvPr id="2" name="Content Placeholder 1"/>
          <p:cNvSpPr>
            <a:spLocks noGrp="1"/>
          </p:cNvSpPr>
          <p:nvPr>
            <p:ph sz="half" idx="1"/>
          </p:nvPr>
        </p:nvSpPr>
        <p:spPr>
          <a:xfrm>
            <a:off x="381000" y="2438400"/>
            <a:ext cx="8534400" cy="3209544"/>
          </a:xfrm>
        </p:spPr>
        <p:txBody>
          <a:bodyPr lIns="0" rIns="0">
            <a:normAutofit/>
          </a:bodyPr>
          <a:lstStyle/>
          <a:p>
            <a:pPr marL="285750" indent="-285750">
              <a:buFont typeface="Wingdings" pitchFamily="2" charset="2"/>
              <a:buChar char="Ø"/>
            </a:pPr>
            <a:r>
              <a:rPr lang="en-US" sz="2400" b="0" dirty="0" smtClean="0"/>
              <a:t>Report according to the protocol</a:t>
            </a:r>
          </a:p>
          <a:p>
            <a:pPr marL="285750" indent="-285750">
              <a:buFont typeface="Wingdings" pitchFamily="2" charset="2"/>
              <a:buChar char="Ø"/>
            </a:pPr>
            <a:r>
              <a:rPr lang="en-US" sz="2400" b="0" dirty="0" smtClean="0"/>
              <a:t>PI uses clinical judgment especially for relatedness</a:t>
            </a:r>
          </a:p>
          <a:p>
            <a:pPr marL="285750" indent="-285750">
              <a:buFont typeface="Wingdings" pitchFamily="2" charset="2"/>
              <a:buChar char="Ø"/>
            </a:pPr>
            <a:r>
              <a:rPr lang="en-US" sz="2400" b="0" dirty="0" smtClean="0">
                <a:solidFill>
                  <a:srgbClr val="C00000"/>
                </a:solidFill>
              </a:rPr>
              <a:t>Daily, through the end of the study</a:t>
            </a:r>
          </a:p>
          <a:p>
            <a:pPr marL="285750" indent="-285750">
              <a:buFont typeface="Wingdings" pitchFamily="2" charset="2"/>
              <a:buChar char="Ø"/>
            </a:pPr>
            <a:r>
              <a:rPr lang="en-US" sz="2400" b="0" dirty="0" smtClean="0"/>
              <a:t>Report if an existing condition worsens or if a new s/s occurs per protocol</a:t>
            </a:r>
            <a:endParaRPr lang="en-US" sz="2400" b="0" dirty="0"/>
          </a:p>
          <a:p>
            <a:pPr marL="457200" indent="-457200">
              <a:buFont typeface="Arial" pitchFamily="34" charset="0"/>
              <a:buChar char="•"/>
            </a:pPr>
            <a:endParaRPr lang="en-US" sz="2400" dirty="0"/>
          </a:p>
        </p:txBody>
      </p:sp>
      <p:sp>
        <p:nvSpPr>
          <p:cNvPr id="40" name="TextBox 39"/>
          <p:cNvSpPr txBox="1"/>
          <p:nvPr/>
        </p:nvSpPr>
        <p:spPr>
          <a:xfrm>
            <a:off x="381000" y="1447800"/>
            <a:ext cx="7924800" cy="1200329"/>
          </a:xfrm>
          <a:prstGeom prst="rect">
            <a:avLst/>
          </a:prstGeom>
          <a:noFill/>
        </p:spPr>
        <p:txBody>
          <a:bodyPr wrap="square" rtlCol="0">
            <a:spAutoFit/>
          </a:bodyPr>
          <a:lstStyle/>
          <a:p>
            <a:r>
              <a:rPr lang="en-US" sz="2400" b="1" dirty="0"/>
              <a:t>An adverse event is: a disease, a set of related signs or symptoms, or a single sign or symptom, an event.  </a:t>
            </a:r>
          </a:p>
          <a:p>
            <a:endParaRPr lang="en-US" sz="2400" dirty="0"/>
          </a:p>
        </p:txBody>
      </p:sp>
    </p:spTree>
    <p:extLst>
      <p:ext uri="{BB962C8B-B14F-4D97-AF65-F5344CB8AC3E}">
        <p14:creationId xmlns:p14="http://schemas.microsoft.com/office/powerpoint/2010/main" val="21581699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41651" y="323076"/>
            <a:ext cx="7406640" cy="1356360"/>
          </a:xfrm>
        </p:spPr>
        <p:txBody>
          <a:bodyPr>
            <a:normAutofit/>
          </a:bodyPr>
          <a:lstStyle/>
          <a:p>
            <a:r>
              <a:rPr lang="en-US" sz="3600" b="1" dirty="0" smtClean="0"/>
              <a:t>How to report</a:t>
            </a:r>
            <a:endParaRPr lang="en-US" sz="3600" b="1" dirty="0"/>
          </a:p>
        </p:txBody>
      </p:sp>
      <p:sp>
        <p:nvSpPr>
          <p:cNvPr id="2" name="Content Placeholder 1"/>
          <p:cNvSpPr>
            <a:spLocks noGrp="1"/>
          </p:cNvSpPr>
          <p:nvPr>
            <p:ph idx="1"/>
          </p:nvPr>
        </p:nvSpPr>
        <p:spPr/>
        <p:txBody>
          <a:bodyPr lIns="0" rIns="0">
            <a:noAutofit/>
          </a:bodyPr>
          <a:lstStyle/>
          <a:p>
            <a:pPr marL="0" indent="0"/>
            <a:endParaRPr lang="en-US" sz="3600" b="0" dirty="0"/>
          </a:p>
          <a:p>
            <a:pPr marL="457200" indent="-457200">
              <a:buFont typeface="Arial" pitchFamily="34" charset="0"/>
              <a:buChar char="•"/>
            </a:pPr>
            <a:endParaRPr lang="en-US" sz="4000" dirty="0"/>
          </a:p>
        </p:txBody>
      </p:sp>
      <p:pic>
        <p:nvPicPr>
          <p:cNvPr id="6" name="Picture 5" descr="Hackea tu educación: 10 magnificas aplicaciones para enseñar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46102" y="5181600"/>
            <a:ext cx="2251675" cy="1562100"/>
          </a:xfrm>
          <a:prstGeom prst="rect">
            <a:avLst/>
          </a:prstGeom>
        </p:spPr>
      </p:pic>
      <p:sp>
        <p:nvSpPr>
          <p:cNvPr id="3" name="TextBox 2"/>
          <p:cNvSpPr txBox="1"/>
          <p:nvPr/>
        </p:nvSpPr>
        <p:spPr>
          <a:xfrm>
            <a:off x="762000" y="2209800"/>
            <a:ext cx="8077200" cy="3046988"/>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t>Report SAE to DCC within 24 hours after it was discovered by email, fax, or other</a:t>
            </a:r>
          </a:p>
          <a:p>
            <a:pPr marL="342900" indent="-342900">
              <a:buFont typeface="Arial" panose="020B0604020202020204" pitchFamily="34" charset="0"/>
              <a:buChar char="•"/>
            </a:pPr>
            <a:r>
              <a:rPr lang="en-US" sz="2400" dirty="0" smtClean="0"/>
              <a:t>Complete entire report within 72 hours</a:t>
            </a:r>
          </a:p>
          <a:p>
            <a:pPr marL="342900" indent="-342900">
              <a:buFont typeface="Arial" panose="020B0604020202020204" pitchFamily="34" charset="0"/>
              <a:buChar char="•"/>
            </a:pPr>
            <a:r>
              <a:rPr lang="en-US" sz="2400" dirty="0" smtClean="0"/>
              <a:t>If in doubt call the DCC</a:t>
            </a:r>
          </a:p>
          <a:p>
            <a:pPr marL="342900" indent="-342900">
              <a:buFont typeface="Arial" panose="020B0604020202020204" pitchFamily="34" charset="0"/>
              <a:buChar char="•"/>
            </a:pPr>
            <a:r>
              <a:rPr lang="en-US" sz="2400" dirty="0" smtClean="0"/>
              <a:t>Complete the AE log for all reportable AEs.</a:t>
            </a:r>
          </a:p>
          <a:p>
            <a:pPr marL="342900" indent="-342900">
              <a:buFont typeface="Arial" panose="020B0604020202020204" pitchFamily="34" charset="0"/>
              <a:buChar char="•"/>
            </a:pPr>
            <a:r>
              <a:rPr lang="en-US" sz="2400" dirty="0" smtClean="0"/>
              <a:t>Do not call the Lead Site PI or discuss these with Dr. Luciano. Call DCC first. </a:t>
            </a:r>
          </a:p>
          <a:p>
            <a:pPr marL="342900" indent="-342900">
              <a:buFont typeface="Arial" panose="020B0604020202020204" pitchFamily="34" charset="0"/>
              <a:buChar char="•"/>
            </a:pPr>
            <a:endParaRPr lang="en-US" sz="2400" dirty="0"/>
          </a:p>
        </p:txBody>
      </p:sp>
    </p:spTree>
    <p:extLst>
      <p:ext uri="{BB962C8B-B14F-4D97-AF65-F5344CB8AC3E}">
        <p14:creationId xmlns:p14="http://schemas.microsoft.com/office/powerpoint/2010/main" val="33881574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12"/>
          <p:cNvSpPr txBox="1">
            <a:spLocks noChangeArrowheads="1"/>
          </p:cNvSpPr>
          <p:nvPr/>
        </p:nvSpPr>
        <p:spPr bwMode="auto">
          <a:xfrm>
            <a:off x="3336925" y="4760913"/>
            <a:ext cx="4130675" cy="641350"/>
          </a:xfrm>
          <a:prstGeom prst="rect">
            <a:avLst/>
          </a:prstGeom>
          <a:noFill/>
          <a:ln w="9525">
            <a:noFill/>
            <a:miter lim="800000"/>
            <a:headEnd/>
            <a:tailEnd/>
          </a:ln>
        </p:spPr>
        <p:txBody>
          <a:bodyPr>
            <a:spAutoFit/>
          </a:bodyPr>
          <a:lstStyle/>
          <a:p>
            <a:endParaRPr lang="en-US">
              <a:latin typeface="Arial" charset="0"/>
            </a:endParaRPr>
          </a:p>
          <a:p>
            <a:endParaRPr lang="en-US">
              <a:latin typeface="Arial" charset="0"/>
            </a:endParaRPr>
          </a:p>
        </p:txBody>
      </p:sp>
      <p:sp>
        <p:nvSpPr>
          <p:cNvPr id="4099" name="Text Box 14"/>
          <p:cNvSpPr txBox="1">
            <a:spLocks noChangeArrowheads="1"/>
          </p:cNvSpPr>
          <p:nvPr/>
        </p:nvSpPr>
        <p:spPr bwMode="auto">
          <a:xfrm>
            <a:off x="3946525" y="874713"/>
            <a:ext cx="184150" cy="366712"/>
          </a:xfrm>
          <a:prstGeom prst="rect">
            <a:avLst/>
          </a:prstGeom>
          <a:noFill/>
          <a:ln w="9525">
            <a:noFill/>
            <a:miter lim="800000"/>
            <a:headEnd/>
            <a:tailEnd/>
          </a:ln>
        </p:spPr>
        <p:txBody>
          <a:bodyPr wrap="none">
            <a:spAutoFit/>
          </a:bodyPr>
          <a:lstStyle/>
          <a:p>
            <a:endParaRPr lang="en-US">
              <a:latin typeface="Arial" charset="0"/>
            </a:endParaRPr>
          </a:p>
        </p:txBody>
      </p:sp>
      <p:sp>
        <p:nvSpPr>
          <p:cNvPr id="2" name="TextBox 1"/>
          <p:cNvSpPr txBox="1"/>
          <p:nvPr/>
        </p:nvSpPr>
        <p:spPr>
          <a:xfrm>
            <a:off x="2514600" y="265701"/>
            <a:ext cx="6387022" cy="1569660"/>
          </a:xfrm>
          <a:prstGeom prst="rect">
            <a:avLst/>
          </a:prstGeom>
          <a:noFill/>
        </p:spPr>
        <p:txBody>
          <a:bodyPr wrap="square" rtlCol="0">
            <a:spAutoFit/>
          </a:bodyPr>
          <a:lstStyle/>
          <a:p>
            <a:r>
              <a:rPr lang="en-US" sz="3200" b="1" dirty="0" smtClean="0"/>
              <a:t>Adverse Event Determination….it’s just like </a:t>
            </a:r>
            <a:r>
              <a:rPr lang="en-US" sz="3200" b="1" dirty="0" err="1" smtClean="0"/>
              <a:t>recycling..put</a:t>
            </a:r>
            <a:r>
              <a:rPr lang="en-US" sz="3200" b="1" dirty="0" smtClean="0"/>
              <a:t> the right event in right can!</a:t>
            </a:r>
            <a:endParaRPr lang="en-US" sz="3200" b="1" dirty="0"/>
          </a:p>
        </p:txBody>
      </p:sp>
      <p:grpSp>
        <p:nvGrpSpPr>
          <p:cNvPr id="3" name="Group 2"/>
          <p:cNvGrpSpPr/>
          <p:nvPr/>
        </p:nvGrpSpPr>
        <p:grpSpPr>
          <a:xfrm>
            <a:off x="2057400" y="1882393"/>
            <a:ext cx="5823480" cy="3604007"/>
            <a:chOff x="1219200" y="2327804"/>
            <a:chExt cx="6493664" cy="4312199"/>
          </a:xfrm>
        </p:grpSpPr>
        <p:pic>
          <p:nvPicPr>
            <p:cNvPr id="4" name="Picture 3" descr="&lt;strong&gt;Recycling&lt;/strong&gt; bins | Wonder why there aren't more in the other p… | By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9200" y="2327804"/>
              <a:ext cx="6493664" cy="4312199"/>
            </a:xfrm>
            <a:prstGeom prst="rect">
              <a:avLst/>
            </a:prstGeom>
          </p:spPr>
        </p:pic>
        <p:sp>
          <p:nvSpPr>
            <p:cNvPr id="15" name="AutoShape 16"/>
            <p:cNvSpPr>
              <a:spLocks noChangeArrowheads="1"/>
            </p:cNvSpPr>
            <p:nvPr/>
          </p:nvSpPr>
          <p:spPr bwMode="auto">
            <a:xfrm>
              <a:off x="1534510" y="3121879"/>
              <a:ext cx="1802415" cy="637313"/>
            </a:xfrm>
            <a:prstGeom prst="roundRect">
              <a:avLst>
                <a:gd name="adj" fmla="val 16667"/>
              </a:avLst>
            </a:prstGeom>
            <a:solidFill>
              <a:srgbClr val="0033CC"/>
            </a:solidFill>
            <a:ln w="9525">
              <a:solidFill>
                <a:srgbClr val="3333FF"/>
              </a:solidFill>
              <a:round/>
              <a:headEnd/>
              <a:tailEnd/>
            </a:ln>
          </p:spPr>
          <p:txBody>
            <a:bodyPr wrap="none" anchor="ctr"/>
            <a:lstStyle/>
            <a:p>
              <a:pPr algn="ctr"/>
              <a:r>
                <a:rPr lang="en-US" b="1" dirty="0" smtClean="0">
                  <a:solidFill>
                    <a:schemeClr val="bg1"/>
                  </a:solidFill>
                  <a:latin typeface="Arial" charset="0"/>
                </a:rPr>
                <a:t>Adverse </a:t>
              </a:r>
            </a:p>
            <a:p>
              <a:pPr algn="ctr"/>
              <a:r>
                <a:rPr lang="en-US" b="1" dirty="0" smtClean="0">
                  <a:solidFill>
                    <a:schemeClr val="bg1"/>
                  </a:solidFill>
                  <a:latin typeface="Arial" charset="0"/>
                </a:rPr>
                <a:t>Events </a:t>
              </a:r>
            </a:p>
          </p:txBody>
        </p:sp>
        <p:sp>
          <p:nvSpPr>
            <p:cNvPr id="17" name="AutoShape 16"/>
            <p:cNvSpPr>
              <a:spLocks noChangeArrowheads="1"/>
            </p:cNvSpPr>
            <p:nvPr/>
          </p:nvSpPr>
          <p:spPr bwMode="auto">
            <a:xfrm>
              <a:off x="3722479" y="3079153"/>
              <a:ext cx="1802415" cy="637313"/>
            </a:xfrm>
            <a:prstGeom prst="roundRect">
              <a:avLst>
                <a:gd name="adj" fmla="val 16667"/>
              </a:avLst>
            </a:prstGeom>
            <a:solidFill>
              <a:srgbClr val="AE3312"/>
            </a:solidFill>
            <a:ln w="9525">
              <a:noFill/>
              <a:round/>
              <a:headEnd/>
              <a:tailEnd/>
            </a:ln>
          </p:spPr>
          <p:txBody>
            <a:bodyPr wrap="none" anchor="ctr"/>
            <a:lstStyle/>
            <a:p>
              <a:pPr algn="ctr"/>
              <a:r>
                <a:rPr lang="en-US" b="1" dirty="0" smtClean="0">
                  <a:solidFill>
                    <a:schemeClr val="bg1"/>
                  </a:solidFill>
                  <a:latin typeface="Arial" charset="0"/>
                </a:rPr>
                <a:t>Serious Adverse </a:t>
              </a:r>
            </a:p>
            <a:p>
              <a:pPr algn="ctr"/>
              <a:r>
                <a:rPr lang="en-US" b="1" dirty="0" smtClean="0">
                  <a:solidFill>
                    <a:schemeClr val="bg1"/>
                  </a:solidFill>
                  <a:latin typeface="Arial" charset="0"/>
                </a:rPr>
                <a:t>Events </a:t>
              </a:r>
            </a:p>
          </p:txBody>
        </p:sp>
        <p:sp>
          <p:nvSpPr>
            <p:cNvPr id="18" name="AutoShape 16"/>
            <p:cNvSpPr>
              <a:spLocks noChangeArrowheads="1"/>
            </p:cNvSpPr>
            <p:nvPr/>
          </p:nvSpPr>
          <p:spPr bwMode="auto">
            <a:xfrm>
              <a:off x="5805791" y="3088985"/>
              <a:ext cx="1802415" cy="637313"/>
            </a:xfrm>
            <a:prstGeom prst="roundRect">
              <a:avLst>
                <a:gd name="adj" fmla="val 16667"/>
              </a:avLst>
            </a:prstGeom>
            <a:solidFill>
              <a:srgbClr val="F2E20E"/>
            </a:solidFill>
            <a:ln w="9525">
              <a:noFill/>
              <a:round/>
              <a:headEnd/>
              <a:tailEnd/>
            </a:ln>
          </p:spPr>
          <p:txBody>
            <a:bodyPr wrap="none" anchor="ctr"/>
            <a:lstStyle/>
            <a:p>
              <a:pPr algn="ctr"/>
              <a:r>
                <a:rPr lang="en-US" b="1" dirty="0" smtClean="0">
                  <a:latin typeface="Arial" charset="0"/>
                </a:rPr>
                <a:t>Unexpected</a:t>
              </a:r>
            </a:p>
            <a:p>
              <a:pPr algn="ctr"/>
              <a:r>
                <a:rPr lang="en-US" b="1" dirty="0" smtClean="0">
                  <a:latin typeface="Arial" charset="0"/>
                </a:rPr>
                <a:t>Related…</a:t>
              </a:r>
            </a:p>
          </p:txBody>
        </p:sp>
      </p:grpSp>
      <p:grpSp>
        <p:nvGrpSpPr>
          <p:cNvPr id="14" name="Group 13"/>
          <p:cNvGrpSpPr/>
          <p:nvPr/>
        </p:nvGrpSpPr>
        <p:grpSpPr>
          <a:xfrm rot="307971">
            <a:off x="-44965" y="609600"/>
            <a:ext cx="2864365" cy="1600200"/>
            <a:chOff x="146331" y="638497"/>
            <a:chExt cx="3381890" cy="1600200"/>
          </a:xfrm>
        </p:grpSpPr>
        <p:sp>
          <p:nvSpPr>
            <p:cNvPr id="25" name="Down Arrow 24"/>
            <p:cNvSpPr/>
            <p:nvPr/>
          </p:nvSpPr>
          <p:spPr>
            <a:xfrm rot="18466666">
              <a:off x="1037176" y="-252348"/>
              <a:ext cx="1600200" cy="3381890"/>
            </a:xfrm>
            <a:prstGeom prst="down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Box 26"/>
            <p:cNvSpPr txBox="1"/>
            <p:nvPr/>
          </p:nvSpPr>
          <p:spPr>
            <a:xfrm rot="2312655">
              <a:off x="332812" y="836869"/>
              <a:ext cx="2823964" cy="707886"/>
            </a:xfrm>
            <a:prstGeom prst="rect">
              <a:avLst/>
            </a:prstGeom>
            <a:noFill/>
          </p:spPr>
          <p:txBody>
            <a:bodyPr wrap="square" rtlCol="0">
              <a:spAutoFit/>
            </a:bodyPr>
            <a:lstStyle/>
            <a:p>
              <a:r>
                <a:rPr lang="en-US" sz="2000" dirty="0" smtClean="0"/>
                <a:t>All signs, symptoms, </a:t>
              </a:r>
            </a:p>
            <a:p>
              <a:r>
                <a:rPr lang="en-US" sz="2000" dirty="0" smtClean="0"/>
                <a:t>events</a:t>
              </a:r>
              <a:endParaRPr lang="en-US" sz="2000" dirty="0"/>
            </a:p>
          </p:txBody>
        </p:sp>
      </p:grpSp>
      <p:sp>
        <p:nvSpPr>
          <p:cNvPr id="5" name="TextBox 4"/>
          <p:cNvSpPr txBox="1"/>
          <p:nvPr/>
        </p:nvSpPr>
        <p:spPr>
          <a:xfrm>
            <a:off x="222006" y="5652690"/>
            <a:ext cx="8617194" cy="923330"/>
          </a:xfrm>
          <a:prstGeom prst="rect">
            <a:avLst/>
          </a:prstGeom>
          <a:noFill/>
        </p:spPr>
        <p:txBody>
          <a:bodyPr wrap="square" rtlCol="0">
            <a:spAutoFit/>
          </a:bodyPr>
          <a:lstStyle/>
          <a:p>
            <a:r>
              <a:rPr lang="en-US" dirty="0" smtClean="0"/>
              <a:t>People usually find AE reporting confusing. But it really boils down to this. If you find a symptom or event after the patient is randomized, it must be recorded in the database if it meets the reporting criteria in the protocol and, if serious, reported to the DCC.</a:t>
            </a:r>
            <a:endParaRPr lang="en-US" dirty="0"/>
          </a:p>
        </p:txBody>
      </p:sp>
    </p:spTree>
    <p:extLst>
      <p:ext uri="{BB962C8B-B14F-4D97-AF65-F5344CB8AC3E}">
        <p14:creationId xmlns:p14="http://schemas.microsoft.com/office/powerpoint/2010/main" val="3078325414"/>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a:xfrm>
            <a:off x="283779" y="381000"/>
            <a:ext cx="8229600" cy="1066800"/>
          </a:xfrm>
        </p:spPr>
        <p:txBody>
          <a:bodyPr/>
          <a:lstStyle/>
          <a:p>
            <a:pPr eaLnBrk="1" hangingPunct="1">
              <a:defRPr/>
            </a:pPr>
            <a:r>
              <a:rPr lang="en-US" dirty="0" smtClean="0"/>
              <a:t>Review-What is an AE?</a:t>
            </a:r>
          </a:p>
        </p:txBody>
      </p:sp>
      <p:sp>
        <p:nvSpPr>
          <p:cNvPr id="113667" name="Rectangle 3"/>
          <p:cNvSpPr>
            <a:spLocks noGrp="1" noChangeArrowheads="1"/>
          </p:cNvSpPr>
          <p:nvPr>
            <p:ph idx="1"/>
          </p:nvPr>
        </p:nvSpPr>
        <p:spPr>
          <a:xfrm>
            <a:off x="381000" y="1476703"/>
            <a:ext cx="8305800" cy="1571298"/>
          </a:xfrm>
          <a:solidFill>
            <a:schemeClr val="accent5"/>
          </a:solidFill>
          <a:ln>
            <a:solidFill>
              <a:schemeClr val="accent1"/>
            </a:solidFill>
          </a:ln>
        </p:spPr>
        <p:txBody>
          <a:bodyPr>
            <a:normAutofit fontScale="77500" lnSpcReduction="20000"/>
          </a:bodyPr>
          <a:lstStyle/>
          <a:p>
            <a:pPr eaLnBrk="1" hangingPunct="1">
              <a:lnSpc>
                <a:spcPct val="90000"/>
              </a:lnSpc>
              <a:buClr>
                <a:srgbClr val="FF0000"/>
              </a:buClr>
              <a:buSzTx/>
              <a:defRPr/>
            </a:pPr>
            <a:r>
              <a:rPr lang="en-US" sz="2800" dirty="0" smtClean="0"/>
              <a:t>Any “untoward” event that occurs in a trial subject.</a:t>
            </a:r>
          </a:p>
          <a:p>
            <a:pPr>
              <a:buFont typeface="Arial" pitchFamily="34" charset="0"/>
              <a:buChar char="•"/>
            </a:pPr>
            <a:r>
              <a:rPr lang="en-US" sz="2800" dirty="0" smtClean="0"/>
              <a:t>A disease</a:t>
            </a:r>
            <a:r>
              <a:rPr lang="en-US" sz="2800" dirty="0"/>
              <a:t>, a set of related signs or symptoms, or a single sign or symptom, an event.  </a:t>
            </a:r>
            <a:endParaRPr lang="en-US" sz="2800" dirty="0" smtClean="0"/>
          </a:p>
          <a:p>
            <a:pPr>
              <a:buFont typeface="Arial" pitchFamily="34" charset="0"/>
              <a:buChar char="•"/>
            </a:pPr>
            <a:r>
              <a:rPr lang="en-US" sz="2800" dirty="0" smtClean="0"/>
              <a:t>A Serious AE is an adverse event that prolongs hospitalization, worsens, or causes death or is life-threatening (more on this later)</a:t>
            </a:r>
            <a:endParaRPr lang="en-US" sz="2800" dirty="0"/>
          </a:p>
          <a:p>
            <a:endParaRPr lang="en-US" sz="2800" dirty="0" smtClean="0"/>
          </a:p>
          <a:p>
            <a:pPr eaLnBrk="1" hangingPunct="1">
              <a:lnSpc>
                <a:spcPct val="90000"/>
              </a:lnSpc>
              <a:buClr>
                <a:srgbClr val="FF0000"/>
              </a:buClr>
              <a:buSzTx/>
              <a:buFontTx/>
              <a:buNone/>
              <a:defRPr/>
            </a:pPr>
            <a:endParaRPr lang="en-US" sz="2800" dirty="0" smtClean="0"/>
          </a:p>
        </p:txBody>
      </p:sp>
      <p:sp>
        <p:nvSpPr>
          <p:cNvPr id="2" name="TextBox 1"/>
          <p:cNvSpPr txBox="1"/>
          <p:nvPr/>
        </p:nvSpPr>
        <p:spPr>
          <a:xfrm>
            <a:off x="381000" y="3276600"/>
            <a:ext cx="8458200" cy="4832092"/>
          </a:xfrm>
          <a:prstGeom prst="rect">
            <a:avLst/>
          </a:prstGeom>
          <a:noFill/>
        </p:spPr>
        <p:txBody>
          <a:bodyPr wrap="square" rtlCol="0">
            <a:spAutoFit/>
          </a:bodyPr>
          <a:lstStyle/>
          <a:p>
            <a:pPr marL="285750" indent="-285750">
              <a:buFont typeface="Arial" panose="020B0604020202020204" pitchFamily="34" charset="0"/>
              <a:buChar char="•"/>
            </a:pPr>
            <a:r>
              <a:rPr lang="en-US" sz="2400" dirty="0"/>
              <a:t>Ex</a:t>
            </a:r>
            <a:r>
              <a:rPr lang="en-US" sz="2400" dirty="0" smtClean="0"/>
              <a:t>: worsening headaches, sudden decrease in LOC,</a:t>
            </a:r>
          </a:p>
          <a:p>
            <a:pPr marL="285750" indent="-285750">
              <a:buFont typeface="Arial" panose="020B0604020202020204" pitchFamily="34" charset="0"/>
              <a:buChar char="•"/>
            </a:pPr>
            <a:r>
              <a:rPr lang="en-US" sz="2400" dirty="0" smtClean="0"/>
              <a:t>blood </a:t>
            </a:r>
            <a:r>
              <a:rPr lang="en-US" sz="2400" dirty="0"/>
              <a:t>clot, new </a:t>
            </a:r>
            <a:r>
              <a:rPr lang="en-US" sz="2400" dirty="0" smtClean="0"/>
              <a:t>hemorrhage, double vision, a fever—all adverse events and some of these may be Serious Adverse Events. </a:t>
            </a:r>
            <a:endParaRPr lang="en-US" sz="2400" dirty="0"/>
          </a:p>
          <a:p>
            <a:pPr marL="285750" indent="-285750">
              <a:buFont typeface="Arial" panose="020B0604020202020204" pitchFamily="34" charset="0"/>
              <a:buChar char="•"/>
            </a:pPr>
            <a:r>
              <a:rPr lang="en-US" sz="2400" dirty="0"/>
              <a:t>For </a:t>
            </a:r>
            <a:r>
              <a:rPr lang="en-US" sz="2400" dirty="0" smtClean="0"/>
              <a:t>PENS, </a:t>
            </a:r>
            <a:r>
              <a:rPr lang="en-US" sz="2400" dirty="0"/>
              <a:t>record AEs from randomization through </a:t>
            </a:r>
            <a:r>
              <a:rPr lang="en-US" sz="2400" i="1" u="sng" dirty="0" smtClean="0"/>
              <a:t>12-month follow up visit.</a:t>
            </a:r>
            <a:endParaRPr lang="en-US" sz="2400" dirty="0"/>
          </a:p>
          <a:p>
            <a:pPr marL="285750" indent="-285750">
              <a:buFont typeface="Arial" panose="020B0604020202020204" pitchFamily="34" charset="0"/>
              <a:buChar char="•"/>
            </a:pPr>
            <a:r>
              <a:rPr lang="en-US" sz="2400" dirty="0" smtClean="0"/>
              <a:t>Events </a:t>
            </a:r>
            <a:r>
              <a:rPr lang="en-US" sz="2400" dirty="0"/>
              <a:t>occurring </a:t>
            </a:r>
            <a:r>
              <a:rPr lang="en-US" sz="2400" dirty="0" smtClean="0"/>
              <a:t>after 12-month follow-up visit will </a:t>
            </a:r>
            <a:r>
              <a:rPr lang="en-US" sz="2400" dirty="0"/>
              <a:t>not be </a:t>
            </a:r>
            <a:r>
              <a:rPr lang="en-US" sz="2400" dirty="0" smtClean="0"/>
              <a:t>recorded.</a:t>
            </a:r>
          </a:p>
          <a:p>
            <a:pPr marL="285750" indent="-285750">
              <a:buFont typeface="Arial" panose="020B0604020202020204" pitchFamily="34" charset="0"/>
              <a:buChar char="•"/>
            </a:pPr>
            <a:r>
              <a:rPr lang="en-US" sz="2400" dirty="0" smtClean="0"/>
              <a:t>Adverse </a:t>
            </a:r>
            <a:r>
              <a:rPr lang="en-US" sz="2400" dirty="0"/>
              <a:t>events will be followed until resolution or </a:t>
            </a:r>
            <a:r>
              <a:rPr lang="en-US" sz="2400" dirty="0" smtClean="0"/>
              <a:t>end of the study, </a:t>
            </a:r>
            <a:r>
              <a:rPr lang="en-US" sz="2400" dirty="0"/>
              <a:t>whichever is earlier.  </a:t>
            </a:r>
            <a:endParaRPr lang="en-US" sz="2400" dirty="0" smtClean="0"/>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endParaRPr lang="en-US" sz="2400" dirty="0" smtClean="0"/>
          </a:p>
          <a:p>
            <a:pPr marL="285750" indent="-285750">
              <a:buFont typeface="Arial" panose="020B0604020202020204" pitchFamily="34" charset="0"/>
              <a:buChar char="•"/>
            </a:pPr>
            <a:endParaRPr lang="en-US" sz="2400" dirty="0"/>
          </a:p>
          <a:p>
            <a:endParaRPr lang="en-US" sz="2000" dirty="0"/>
          </a:p>
        </p:txBody>
      </p:sp>
    </p:spTree>
    <p:extLst>
      <p:ext uri="{BB962C8B-B14F-4D97-AF65-F5344CB8AC3E}">
        <p14:creationId xmlns:p14="http://schemas.microsoft.com/office/powerpoint/2010/main" val="13354011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4800" y="228600"/>
            <a:ext cx="7406640" cy="762000"/>
          </a:xfrm>
        </p:spPr>
        <p:txBody>
          <a:bodyPr>
            <a:normAutofit/>
          </a:bodyPr>
          <a:lstStyle/>
          <a:p>
            <a:r>
              <a:rPr lang="en-US" sz="2800" b="1" dirty="0" smtClean="0"/>
              <a:t>So what’s a </a:t>
            </a:r>
            <a:r>
              <a:rPr lang="en-US" sz="2800" b="1" u="sng" dirty="0" smtClean="0"/>
              <a:t>SERIOUS</a:t>
            </a:r>
            <a:r>
              <a:rPr lang="en-US" sz="2800" b="1" dirty="0" smtClean="0"/>
              <a:t> Adverse event (SAE)?</a:t>
            </a:r>
            <a:endParaRPr lang="en-US" sz="2800" b="1" dirty="0"/>
          </a:p>
        </p:txBody>
      </p:sp>
      <p:sp>
        <p:nvSpPr>
          <p:cNvPr id="41" name="TextBox 40"/>
          <p:cNvSpPr txBox="1"/>
          <p:nvPr/>
        </p:nvSpPr>
        <p:spPr>
          <a:xfrm>
            <a:off x="304800" y="1252299"/>
            <a:ext cx="8458200" cy="3231654"/>
          </a:xfrm>
          <a:prstGeom prst="rect">
            <a:avLst/>
          </a:prstGeom>
          <a:noFill/>
        </p:spPr>
        <p:txBody>
          <a:bodyPr wrap="square" rtlCol="0">
            <a:spAutoFit/>
          </a:bodyPr>
          <a:lstStyle/>
          <a:p>
            <a:r>
              <a:rPr lang="en-US" sz="2400" b="1" dirty="0" smtClean="0"/>
              <a:t>A </a:t>
            </a:r>
            <a:r>
              <a:rPr lang="en-US" sz="2400" b="1" u="sng" dirty="0" smtClean="0"/>
              <a:t>Serious</a:t>
            </a:r>
            <a:r>
              <a:rPr lang="en-US" sz="2400" b="1" dirty="0" smtClean="0"/>
              <a:t> Adverse Event (SAE) is any event resulting in:</a:t>
            </a:r>
            <a:endParaRPr lang="en-US" sz="2400" b="1" dirty="0"/>
          </a:p>
          <a:p>
            <a:pPr marL="285750" indent="-285750">
              <a:buFont typeface="Arial" pitchFamily="34" charset="0"/>
              <a:buChar char="•"/>
            </a:pPr>
            <a:r>
              <a:rPr lang="en-US" sz="2400" b="1" dirty="0"/>
              <a:t>Death or </a:t>
            </a:r>
            <a:r>
              <a:rPr lang="en-US" sz="2400" b="1" dirty="0" smtClean="0"/>
              <a:t>life-threatening condition</a:t>
            </a:r>
            <a:endParaRPr lang="en-US" sz="2400" b="1" dirty="0"/>
          </a:p>
          <a:p>
            <a:pPr marL="285750" indent="-285750">
              <a:buFont typeface="Arial" pitchFamily="34" charset="0"/>
              <a:buChar char="•"/>
            </a:pPr>
            <a:r>
              <a:rPr lang="en-US" sz="2400" b="1" dirty="0"/>
              <a:t>H</a:t>
            </a:r>
            <a:r>
              <a:rPr lang="en-US" sz="2400" b="1" dirty="0" smtClean="0"/>
              <a:t>ospitalization </a:t>
            </a:r>
            <a:r>
              <a:rPr lang="en-US" sz="2400" b="1" dirty="0"/>
              <a:t>or prolongation of </a:t>
            </a:r>
            <a:r>
              <a:rPr lang="en-US" sz="2400" b="1" dirty="0" smtClean="0"/>
              <a:t>existing </a:t>
            </a:r>
            <a:r>
              <a:rPr lang="en-US" sz="2400" b="1" dirty="0"/>
              <a:t>hospitalization</a:t>
            </a:r>
          </a:p>
          <a:p>
            <a:pPr marL="285750" indent="-285750">
              <a:buFont typeface="Arial" pitchFamily="34" charset="0"/>
              <a:buChar char="•"/>
            </a:pPr>
            <a:r>
              <a:rPr lang="en-US" sz="2400" b="1" dirty="0"/>
              <a:t>Significant, persistent, or permanent harm or disability  </a:t>
            </a:r>
          </a:p>
          <a:p>
            <a:pPr marL="285750" indent="-285750">
              <a:buFont typeface="Arial" pitchFamily="34" charset="0"/>
              <a:buChar char="•"/>
            </a:pPr>
            <a:r>
              <a:rPr lang="en-US" sz="2400" b="1" dirty="0"/>
              <a:t>May jeopardize the </a:t>
            </a:r>
            <a:r>
              <a:rPr lang="en-US" sz="2400" b="1" dirty="0" smtClean="0"/>
              <a:t>subject; may </a:t>
            </a:r>
            <a:r>
              <a:rPr lang="en-US" sz="2400" b="1" dirty="0"/>
              <a:t>require medical or surgical intervention</a:t>
            </a:r>
          </a:p>
          <a:p>
            <a:pPr marL="285750" indent="-285750">
              <a:buFont typeface="Arial" pitchFamily="34" charset="0"/>
              <a:buChar char="•"/>
            </a:pPr>
            <a:r>
              <a:rPr lang="en-US" sz="2400" b="1" dirty="0"/>
              <a:t>ANY event that the clinical investigator considers serious.</a:t>
            </a:r>
          </a:p>
          <a:p>
            <a:endParaRPr lang="en-US" sz="1200" dirty="0" smtClean="0"/>
          </a:p>
          <a:p>
            <a:r>
              <a:rPr lang="en-US" sz="2400" b="1" dirty="0" smtClean="0"/>
              <a:t>This is defined </a:t>
            </a:r>
            <a:r>
              <a:rPr lang="en-US" sz="2400" b="1" dirty="0"/>
              <a:t>in </a:t>
            </a:r>
            <a:r>
              <a:rPr lang="en-US" sz="2400" b="1" u="sng" dirty="0" smtClean="0"/>
              <a:t>regulation and therefore not negotiable!</a:t>
            </a:r>
            <a:endParaRPr lang="en-US" sz="2400" b="1" dirty="0"/>
          </a:p>
        </p:txBody>
      </p:sp>
      <p:pic>
        <p:nvPicPr>
          <p:cNvPr id="2" name="Picture 1" descr="Recycled &lt;strong&gt;Red&lt;/strong&gt; Brick Wall Free Stock Photo - Public Domain Picture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87709" y="4751560"/>
            <a:ext cx="2647462" cy="2065020"/>
          </a:xfrm>
          <a:prstGeom prst="rect">
            <a:avLst/>
          </a:prstGeom>
        </p:spPr>
      </p:pic>
      <p:sp>
        <p:nvSpPr>
          <p:cNvPr id="7" name="AutoShape 16"/>
          <p:cNvSpPr>
            <a:spLocks noChangeArrowheads="1"/>
          </p:cNvSpPr>
          <p:nvPr/>
        </p:nvSpPr>
        <p:spPr bwMode="auto">
          <a:xfrm>
            <a:off x="7162800" y="5410200"/>
            <a:ext cx="2209800" cy="565990"/>
          </a:xfrm>
          <a:prstGeom prst="roundRect">
            <a:avLst>
              <a:gd name="adj" fmla="val 16667"/>
            </a:avLst>
          </a:prstGeom>
          <a:noFill/>
          <a:ln w="9525">
            <a:noFill/>
            <a:round/>
            <a:headEnd/>
            <a:tailEnd/>
          </a:ln>
        </p:spPr>
        <p:txBody>
          <a:bodyPr wrap="none" anchor="ctr"/>
          <a:lstStyle/>
          <a:p>
            <a:pPr algn="ctr"/>
            <a:r>
              <a:rPr lang="en-US" sz="1400" b="1" dirty="0" smtClean="0">
                <a:latin typeface="Arial" charset="0"/>
              </a:rPr>
              <a:t>Serious Adverse </a:t>
            </a:r>
          </a:p>
          <a:p>
            <a:pPr algn="ctr"/>
            <a:r>
              <a:rPr lang="en-US" sz="1400" b="1" dirty="0" smtClean="0">
                <a:latin typeface="Arial" charset="0"/>
              </a:rPr>
              <a:t>Events </a:t>
            </a:r>
          </a:p>
          <a:p>
            <a:pPr algn="ctr"/>
            <a:r>
              <a:rPr lang="en-US" sz="1400" b="1" dirty="0" smtClean="0">
                <a:latin typeface="Arial" charset="0"/>
              </a:rPr>
              <a:t>SAE)</a:t>
            </a:r>
          </a:p>
        </p:txBody>
      </p:sp>
      <p:sp>
        <p:nvSpPr>
          <p:cNvPr id="3" name="TextBox 2"/>
          <p:cNvSpPr txBox="1"/>
          <p:nvPr/>
        </p:nvSpPr>
        <p:spPr>
          <a:xfrm>
            <a:off x="380663" y="5703662"/>
            <a:ext cx="5867400" cy="830997"/>
          </a:xfrm>
          <a:prstGeom prst="rect">
            <a:avLst/>
          </a:prstGeom>
          <a:solidFill>
            <a:schemeClr val="accent5"/>
          </a:solidFill>
        </p:spPr>
        <p:txBody>
          <a:bodyPr wrap="square" rtlCol="0">
            <a:spAutoFit/>
          </a:bodyPr>
          <a:lstStyle/>
          <a:p>
            <a:r>
              <a:rPr lang="en-US" sz="2400" dirty="0" smtClean="0"/>
              <a:t>Report SAEs to the DCC immediately upon discovery!</a:t>
            </a:r>
            <a:endParaRPr lang="en-US" sz="2400" dirty="0"/>
          </a:p>
        </p:txBody>
      </p:sp>
    </p:spTree>
    <p:extLst>
      <p:ext uri="{BB962C8B-B14F-4D97-AF65-F5344CB8AC3E}">
        <p14:creationId xmlns:p14="http://schemas.microsoft.com/office/powerpoint/2010/main" val="8420280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7225" y="343497"/>
            <a:ext cx="8134350" cy="1356360"/>
          </a:xfrm>
        </p:spPr>
        <p:txBody>
          <a:bodyPr>
            <a:normAutofit/>
          </a:bodyPr>
          <a:lstStyle/>
          <a:p>
            <a:r>
              <a:rPr lang="en-US" dirty="0" smtClean="0"/>
              <a:t>The Process of Reporting AEs &amp; SAEs</a:t>
            </a:r>
            <a:br>
              <a:rPr lang="en-US" dirty="0" smtClean="0"/>
            </a:br>
            <a:endParaRPr lang="en-US" dirty="0"/>
          </a:p>
        </p:txBody>
      </p:sp>
      <p:sp>
        <p:nvSpPr>
          <p:cNvPr id="3" name="Content Placeholder 2"/>
          <p:cNvSpPr>
            <a:spLocks noGrp="1"/>
          </p:cNvSpPr>
          <p:nvPr>
            <p:ph idx="1"/>
          </p:nvPr>
        </p:nvSpPr>
        <p:spPr>
          <a:xfrm>
            <a:off x="533400" y="1318898"/>
            <a:ext cx="8029575" cy="3138569"/>
          </a:xfrm>
        </p:spPr>
        <p:txBody>
          <a:bodyPr>
            <a:normAutofit fontScale="92500" lnSpcReduction="10000"/>
          </a:bodyPr>
          <a:lstStyle/>
          <a:p>
            <a:r>
              <a:rPr lang="en-US" sz="2800" dirty="0"/>
              <a:t>Once you </a:t>
            </a:r>
            <a:r>
              <a:rPr lang="en-US" sz="2800" dirty="0" smtClean="0"/>
              <a:t>identify </a:t>
            </a:r>
            <a:r>
              <a:rPr lang="en-US" sz="2800" dirty="0"/>
              <a:t>an AE or </a:t>
            </a:r>
            <a:r>
              <a:rPr lang="en-US" sz="2800" dirty="0" smtClean="0"/>
              <a:t>SAE, then determine:</a:t>
            </a:r>
          </a:p>
          <a:p>
            <a:pPr marL="720090" lvl="1" indent="-514350">
              <a:buFont typeface="+mj-lt"/>
              <a:buAutoNum type="arabicPeriod"/>
            </a:pPr>
            <a:r>
              <a:rPr lang="en-US" sz="2800" dirty="0" smtClean="0"/>
              <a:t>Relatedness-Is the symptom or event </a:t>
            </a:r>
            <a:r>
              <a:rPr lang="en-US" sz="2800" u="sng" dirty="0" smtClean="0"/>
              <a:t>related </a:t>
            </a:r>
            <a:r>
              <a:rPr lang="en-US" sz="2800" dirty="0" smtClean="0"/>
              <a:t>to the patient being in the study?</a:t>
            </a:r>
          </a:p>
          <a:p>
            <a:pPr marL="925830" lvl="2" indent="-514350">
              <a:buFont typeface="+mj-lt"/>
              <a:buAutoNum type="alphaLcParenR"/>
            </a:pPr>
            <a:r>
              <a:rPr lang="en-US" sz="2400" dirty="0" smtClean="0"/>
              <a:t>Probably, Possibly or Not related to being in the trial</a:t>
            </a:r>
          </a:p>
          <a:p>
            <a:pPr marL="720090" lvl="1" indent="-514350">
              <a:buFont typeface="+mj-lt"/>
              <a:buAutoNum type="arabicPeriod"/>
            </a:pPr>
            <a:r>
              <a:rPr lang="en-US" sz="2600" dirty="0" smtClean="0"/>
              <a:t>Expectedness-Is the event expected or unexpected?</a:t>
            </a:r>
          </a:p>
          <a:p>
            <a:pPr marL="925830" lvl="2" indent="-514350">
              <a:buFont typeface="+mj-lt"/>
              <a:buAutoNum type="alphaLcParenR"/>
            </a:pPr>
            <a:r>
              <a:rPr lang="en-US" sz="2600" dirty="0" smtClean="0"/>
              <a:t>Expected relating to disease or treatment in the trial and as described in the protocol or consent.</a:t>
            </a:r>
          </a:p>
          <a:p>
            <a:pPr marL="925830" lvl="2" indent="-514350">
              <a:buFont typeface="+mj-lt"/>
              <a:buAutoNum type="alphaLcParenR"/>
            </a:pPr>
            <a:r>
              <a:rPr lang="en-US" sz="2600" dirty="0" smtClean="0"/>
              <a:t>E.g.-Subdural </a:t>
            </a:r>
            <a:r>
              <a:rPr lang="en-US" sz="2600" dirty="0" err="1" smtClean="0"/>
              <a:t>hygroma</a:t>
            </a:r>
            <a:r>
              <a:rPr lang="en-US" sz="2600" dirty="0" smtClean="0"/>
              <a:t>, epidural hematoma, IVH, seizure are expected in hydrocephalus. </a:t>
            </a:r>
          </a:p>
          <a:p>
            <a:pPr lvl="1"/>
            <a:endParaRPr lang="en-US" sz="2800" dirty="0"/>
          </a:p>
        </p:txBody>
      </p:sp>
      <p:grpSp>
        <p:nvGrpSpPr>
          <p:cNvPr id="4" name="Group 3"/>
          <p:cNvGrpSpPr/>
          <p:nvPr/>
        </p:nvGrpSpPr>
        <p:grpSpPr>
          <a:xfrm>
            <a:off x="5029200" y="4419600"/>
            <a:ext cx="4114800" cy="2126321"/>
            <a:chOff x="1981200" y="2575560"/>
            <a:chExt cx="3614155" cy="2507321"/>
          </a:xfrm>
        </p:grpSpPr>
        <p:pic>
          <p:nvPicPr>
            <p:cNvPr id="5" name="Picture 4" descr="Hackea tu educación: 10 magnificas aplicaciones para enseñar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81200" y="2575560"/>
              <a:ext cx="3614155" cy="2507321"/>
            </a:xfrm>
            <a:prstGeom prst="rect">
              <a:avLst/>
            </a:prstGeom>
          </p:spPr>
        </p:pic>
        <p:sp>
          <p:nvSpPr>
            <p:cNvPr id="6" name="TextBox 5"/>
            <p:cNvSpPr txBox="1"/>
            <p:nvPr/>
          </p:nvSpPr>
          <p:spPr>
            <a:xfrm rot="748723">
              <a:off x="2156453" y="2970611"/>
              <a:ext cx="917188" cy="584775"/>
            </a:xfrm>
            <a:prstGeom prst="rect">
              <a:avLst/>
            </a:prstGeom>
            <a:solidFill>
              <a:srgbClr val="009900"/>
            </a:solidFill>
          </p:spPr>
          <p:txBody>
            <a:bodyPr wrap="square" rtlCol="0">
              <a:spAutoFit/>
            </a:bodyPr>
            <a:lstStyle/>
            <a:p>
              <a:r>
                <a:rPr lang="en-US" sz="1600" dirty="0" smtClean="0"/>
                <a:t>Adverse </a:t>
              </a:r>
            </a:p>
            <a:p>
              <a:r>
                <a:rPr lang="en-US" sz="1600" dirty="0" smtClean="0"/>
                <a:t>Event?</a:t>
              </a:r>
              <a:endParaRPr lang="en-US" sz="1600" dirty="0"/>
            </a:p>
          </p:txBody>
        </p:sp>
        <p:sp>
          <p:nvSpPr>
            <p:cNvPr id="7" name="TextBox 6"/>
            <p:cNvSpPr txBox="1"/>
            <p:nvPr/>
          </p:nvSpPr>
          <p:spPr>
            <a:xfrm rot="748723">
              <a:off x="3991328" y="3118146"/>
              <a:ext cx="928999" cy="369332"/>
            </a:xfrm>
            <a:prstGeom prst="rect">
              <a:avLst/>
            </a:prstGeom>
            <a:solidFill>
              <a:srgbClr val="FFCC00"/>
            </a:solidFill>
          </p:spPr>
          <p:txBody>
            <a:bodyPr wrap="square" rtlCol="0">
              <a:spAutoFit/>
            </a:bodyPr>
            <a:lstStyle/>
            <a:p>
              <a:r>
                <a:rPr lang="en-US" dirty="0" smtClean="0"/>
                <a:t>Serious</a:t>
              </a:r>
              <a:endParaRPr lang="en-US" dirty="0"/>
            </a:p>
          </p:txBody>
        </p:sp>
        <p:sp>
          <p:nvSpPr>
            <p:cNvPr id="8" name="TextBox 7"/>
            <p:cNvSpPr txBox="1"/>
            <p:nvPr/>
          </p:nvSpPr>
          <p:spPr>
            <a:xfrm rot="748723">
              <a:off x="2147256" y="4249268"/>
              <a:ext cx="963157" cy="553998"/>
            </a:xfrm>
            <a:prstGeom prst="rect">
              <a:avLst/>
            </a:prstGeom>
            <a:solidFill>
              <a:srgbClr val="FF9900"/>
            </a:solidFill>
          </p:spPr>
          <p:txBody>
            <a:bodyPr wrap="square" rtlCol="0">
              <a:spAutoFit/>
            </a:bodyPr>
            <a:lstStyle/>
            <a:p>
              <a:r>
                <a:rPr lang="en-US" sz="1500" dirty="0" smtClean="0"/>
                <a:t>Expected</a:t>
              </a:r>
            </a:p>
            <a:p>
              <a:endParaRPr lang="en-US" sz="1500" dirty="0"/>
            </a:p>
          </p:txBody>
        </p:sp>
        <p:sp>
          <p:nvSpPr>
            <p:cNvPr id="9" name="TextBox 8"/>
            <p:cNvSpPr txBox="1"/>
            <p:nvPr/>
          </p:nvSpPr>
          <p:spPr>
            <a:xfrm rot="748723">
              <a:off x="4058571" y="4361221"/>
              <a:ext cx="912944" cy="369332"/>
            </a:xfrm>
            <a:prstGeom prst="rect">
              <a:avLst/>
            </a:prstGeom>
            <a:solidFill>
              <a:schemeClr val="accent4"/>
            </a:solidFill>
          </p:spPr>
          <p:txBody>
            <a:bodyPr wrap="square" rtlCol="0">
              <a:spAutoFit/>
            </a:bodyPr>
            <a:lstStyle/>
            <a:p>
              <a:r>
                <a:rPr lang="en-US" dirty="0" smtClean="0"/>
                <a:t>Related</a:t>
              </a:r>
              <a:endParaRPr lang="en-US" dirty="0"/>
            </a:p>
          </p:txBody>
        </p:sp>
      </p:grpSp>
      <p:sp>
        <p:nvSpPr>
          <p:cNvPr id="10" name="TextBox 9"/>
          <p:cNvSpPr txBox="1"/>
          <p:nvPr/>
        </p:nvSpPr>
        <p:spPr>
          <a:xfrm>
            <a:off x="325380" y="5340235"/>
            <a:ext cx="4624677" cy="1015663"/>
          </a:xfrm>
          <a:prstGeom prst="rect">
            <a:avLst/>
          </a:prstGeom>
          <a:noFill/>
        </p:spPr>
        <p:txBody>
          <a:bodyPr wrap="square" rtlCol="0">
            <a:spAutoFit/>
          </a:bodyPr>
          <a:lstStyle/>
          <a:p>
            <a:r>
              <a:rPr lang="en-US" sz="2000" dirty="0">
                <a:solidFill>
                  <a:srgbClr val="FF0000"/>
                </a:solidFill>
              </a:rPr>
              <a:t>This is not always clear cut, but each aspect must be evaluated!</a:t>
            </a:r>
          </a:p>
          <a:p>
            <a:endParaRPr lang="en-US" sz="2000" dirty="0"/>
          </a:p>
        </p:txBody>
      </p:sp>
    </p:spTree>
    <p:extLst>
      <p:ext uri="{BB962C8B-B14F-4D97-AF65-F5344CB8AC3E}">
        <p14:creationId xmlns:p14="http://schemas.microsoft.com/office/powerpoint/2010/main" val="39735073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Question-Which of these are expected adverse events according to the protocol?</a:t>
            </a:r>
            <a:endParaRPr lang="en-US" sz="3200" dirty="0"/>
          </a:p>
        </p:txBody>
      </p:sp>
      <p:sp>
        <p:nvSpPr>
          <p:cNvPr id="3" name="Content Placeholder 2"/>
          <p:cNvSpPr>
            <a:spLocks noGrp="1"/>
          </p:cNvSpPr>
          <p:nvPr>
            <p:ph idx="1"/>
          </p:nvPr>
        </p:nvSpPr>
        <p:spPr/>
        <p:txBody>
          <a:bodyPr/>
          <a:lstStyle/>
          <a:p>
            <a:r>
              <a:rPr lang="en-US" dirty="0" smtClean="0"/>
              <a:t>Wound infection</a:t>
            </a:r>
          </a:p>
          <a:p>
            <a:r>
              <a:rPr lang="en-US" dirty="0" smtClean="0"/>
              <a:t>CSF leak</a:t>
            </a:r>
          </a:p>
          <a:p>
            <a:r>
              <a:rPr lang="en-US" dirty="0" smtClean="0"/>
              <a:t>Shunt infection</a:t>
            </a:r>
          </a:p>
          <a:p>
            <a:r>
              <a:rPr lang="en-US" dirty="0" smtClean="0"/>
              <a:t>Valve failure</a:t>
            </a:r>
          </a:p>
          <a:p>
            <a:r>
              <a:rPr lang="en-US" dirty="0" smtClean="0"/>
              <a:t>Seizure</a:t>
            </a:r>
          </a:p>
          <a:p>
            <a:r>
              <a:rPr lang="en-US" dirty="0" smtClean="0"/>
              <a:t>Subarachnoid hemorrhage</a:t>
            </a:r>
          </a:p>
          <a:p>
            <a:r>
              <a:rPr lang="en-US" dirty="0" smtClean="0"/>
              <a:t>Bacterial meningitis</a:t>
            </a:r>
          </a:p>
          <a:p>
            <a:r>
              <a:rPr lang="en-US" dirty="0" smtClean="0"/>
              <a:t>Intraventricular hemorrhage</a:t>
            </a:r>
            <a:endParaRPr lang="en-US" dirty="0"/>
          </a:p>
        </p:txBody>
      </p:sp>
      <p:sp>
        <p:nvSpPr>
          <p:cNvPr id="4" name="TextBox 3"/>
          <p:cNvSpPr txBox="1"/>
          <p:nvPr/>
        </p:nvSpPr>
        <p:spPr>
          <a:xfrm>
            <a:off x="846364" y="5694011"/>
            <a:ext cx="6430094" cy="461665"/>
          </a:xfrm>
          <a:prstGeom prst="rect">
            <a:avLst/>
          </a:prstGeom>
          <a:solidFill>
            <a:schemeClr val="accent1">
              <a:lumMod val="20000"/>
              <a:lumOff val="80000"/>
            </a:schemeClr>
          </a:solidFill>
        </p:spPr>
        <p:txBody>
          <a:bodyPr wrap="none" rtlCol="0">
            <a:spAutoFit/>
          </a:bodyPr>
          <a:lstStyle/>
          <a:p>
            <a:r>
              <a:rPr lang="en-US" sz="2400" dirty="0" smtClean="0"/>
              <a:t>Answer-All of these are Expected adverse events!</a:t>
            </a:r>
            <a:endParaRPr lang="en-US" sz="2400" dirty="0"/>
          </a:p>
        </p:txBody>
      </p:sp>
    </p:spTree>
    <p:extLst>
      <p:ext uri="{BB962C8B-B14F-4D97-AF65-F5344CB8AC3E}">
        <p14:creationId xmlns:p14="http://schemas.microsoft.com/office/powerpoint/2010/main" val="30741329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838200"/>
          </a:xfrm>
        </p:spPr>
        <p:txBody>
          <a:bodyPr>
            <a:normAutofit/>
          </a:bodyPr>
          <a:lstStyle/>
          <a:p>
            <a:pPr eaLnBrk="1" hangingPunct="1">
              <a:defRPr/>
            </a:pPr>
            <a:r>
              <a:rPr lang="en-US" dirty="0" smtClean="0"/>
              <a:t> Why we report AEs</a:t>
            </a:r>
          </a:p>
        </p:txBody>
      </p:sp>
      <p:sp>
        <p:nvSpPr>
          <p:cNvPr id="3" name="Content Placeholder 2"/>
          <p:cNvSpPr>
            <a:spLocks noGrp="1"/>
          </p:cNvSpPr>
          <p:nvPr>
            <p:ph idx="1"/>
          </p:nvPr>
        </p:nvSpPr>
        <p:spPr>
          <a:xfrm>
            <a:off x="228600" y="1230816"/>
            <a:ext cx="8569933" cy="1969584"/>
          </a:xfrm>
        </p:spPr>
        <p:txBody>
          <a:bodyPr>
            <a:normAutofit/>
          </a:bodyPr>
          <a:lstStyle/>
          <a:p>
            <a:pPr eaLnBrk="1" hangingPunct="1">
              <a:defRPr/>
            </a:pPr>
            <a:r>
              <a:rPr lang="en-US" sz="2800" dirty="0" smtClean="0"/>
              <a:t>We/FDA/IRB/DSMB care about AEs because we want to know if the trial affects the subjects</a:t>
            </a:r>
          </a:p>
          <a:p>
            <a:pPr eaLnBrk="1" hangingPunct="1">
              <a:defRPr/>
            </a:pPr>
            <a:r>
              <a:rPr lang="en-US" sz="2800" dirty="0" smtClean="0"/>
              <a:t>You are required to report Adverse event as a RC and PI.</a:t>
            </a:r>
          </a:p>
          <a:p>
            <a:pPr eaLnBrk="1" hangingPunct="1">
              <a:defRPr/>
            </a:pPr>
            <a:endParaRPr lang="en-US" sz="2800" dirty="0" smtClean="0"/>
          </a:p>
          <a:p>
            <a:pPr eaLnBrk="1" hangingPunct="1">
              <a:defRPr/>
            </a:pPr>
            <a:endParaRPr lang="en-US" sz="2800" dirty="0" smtClean="0"/>
          </a:p>
        </p:txBody>
      </p:sp>
      <p:sp>
        <p:nvSpPr>
          <p:cNvPr id="6" name="TextBox 5"/>
          <p:cNvSpPr txBox="1"/>
          <p:nvPr/>
        </p:nvSpPr>
        <p:spPr>
          <a:xfrm>
            <a:off x="7162800" y="5738232"/>
            <a:ext cx="1066126" cy="646331"/>
          </a:xfrm>
          <a:prstGeom prst="rect">
            <a:avLst/>
          </a:prstGeom>
          <a:noFill/>
        </p:spPr>
        <p:txBody>
          <a:bodyPr wrap="none" rtlCol="0">
            <a:spAutoFit/>
          </a:bodyPr>
          <a:lstStyle/>
          <a:p>
            <a:r>
              <a:rPr lang="en-US" dirty="0" smtClean="0"/>
              <a:t>Adverse </a:t>
            </a:r>
          </a:p>
          <a:p>
            <a:r>
              <a:rPr lang="en-US" dirty="0" smtClean="0"/>
              <a:t>Events</a:t>
            </a:r>
            <a:endParaRPr lang="en-US" dirty="0"/>
          </a:p>
        </p:txBody>
      </p:sp>
      <p:graphicFrame>
        <p:nvGraphicFramePr>
          <p:cNvPr id="4" name="Diagram 3"/>
          <p:cNvGraphicFramePr/>
          <p:nvPr>
            <p:extLst>
              <p:ext uri="{D42A27DB-BD31-4B8C-83A1-F6EECF244321}">
                <p14:modId xmlns:p14="http://schemas.microsoft.com/office/powerpoint/2010/main" val="1484206702"/>
              </p:ext>
            </p:extLst>
          </p:nvPr>
        </p:nvGraphicFramePr>
        <p:xfrm>
          <a:off x="381000" y="2971799"/>
          <a:ext cx="5638800" cy="34127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Up Arrow 7"/>
          <p:cNvSpPr/>
          <p:nvPr/>
        </p:nvSpPr>
        <p:spPr>
          <a:xfrm>
            <a:off x="6096000" y="3032736"/>
            <a:ext cx="374500" cy="329088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404187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7959090" cy="1737360"/>
          </a:xfrm>
        </p:spPr>
        <p:txBody>
          <a:bodyPr/>
          <a:lstStyle/>
          <a:p>
            <a:r>
              <a:rPr lang="en-US" dirty="0" smtClean="0"/>
              <a:t>Your mission-to CORRECTLY report SAE and AEs</a:t>
            </a:r>
            <a:endParaRPr lang="en-US" dirty="0"/>
          </a:p>
        </p:txBody>
      </p:sp>
      <p:sp>
        <p:nvSpPr>
          <p:cNvPr id="3" name="Content Placeholder 2"/>
          <p:cNvSpPr>
            <a:spLocks noGrp="1"/>
          </p:cNvSpPr>
          <p:nvPr>
            <p:ph idx="1"/>
          </p:nvPr>
        </p:nvSpPr>
        <p:spPr>
          <a:xfrm>
            <a:off x="533401" y="1965960"/>
            <a:ext cx="7728504" cy="4130040"/>
          </a:xfrm>
        </p:spPr>
        <p:txBody>
          <a:bodyPr>
            <a:normAutofit/>
          </a:bodyPr>
          <a:lstStyle/>
          <a:p>
            <a:r>
              <a:rPr lang="en-US" sz="2400" dirty="0" smtClean="0"/>
              <a:t>PENS enrolls older patients who may have pre-existing conditions; patients will have adverse events in the study. </a:t>
            </a:r>
          </a:p>
          <a:p>
            <a:r>
              <a:rPr lang="en-US" sz="2400" dirty="0" smtClean="0"/>
              <a:t>There may be many S/AEs and they may be difficult to distinguish from their pre-existing conditions. You must report </a:t>
            </a:r>
            <a:r>
              <a:rPr lang="en-US" sz="2400" u="sng" dirty="0" smtClean="0"/>
              <a:t>new or worsening events reported per protocol.</a:t>
            </a:r>
            <a:endParaRPr lang="en-US" sz="2400" dirty="0" smtClean="0"/>
          </a:p>
          <a:p>
            <a:r>
              <a:rPr lang="en-US" sz="2400" dirty="0" smtClean="0"/>
              <a:t>Events </a:t>
            </a:r>
            <a:r>
              <a:rPr lang="en-US" sz="2400" dirty="0"/>
              <a:t>occurring </a:t>
            </a:r>
            <a:r>
              <a:rPr lang="en-US" sz="2400" dirty="0">
                <a:solidFill>
                  <a:srgbClr val="C00000"/>
                </a:solidFill>
              </a:rPr>
              <a:t>prior to </a:t>
            </a:r>
            <a:r>
              <a:rPr lang="en-US" sz="2400" dirty="0" smtClean="0">
                <a:solidFill>
                  <a:srgbClr val="C00000"/>
                </a:solidFill>
              </a:rPr>
              <a:t>randomization </a:t>
            </a:r>
            <a:r>
              <a:rPr lang="en-US" sz="2400" dirty="0">
                <a:solidFill>
                  <a:srgbClr val="C00000"/>
                </a:solidFill>
              </a:rPr>
              <a:t>will not be considered adverse events. </a:t>
            </a:r>
            <a:r>
              <a:rPr lang="en-US" sz="2400" dirty="0"/>
              <a:t>These events will be recorded as baseline conditions</a:t>
            </a:r>
            <a:r>
              <a:rPr lang="en-US" sz="2400" dirty="0" smtClean="0"/>
              <a:t>.</a:t>
            </a:r>
          </a:p>
          <a:p>
            <a:r>
              <a:rPr lang="en-US" sz="2400" dirty="0" smtClean="0"/>
              <a:t>Always ask the </a:t>
            </a:r>
            <a:r>
              <a:rPr lang="en-US" sz="2400" dirty="0"/>
              <a:t>DCC if </a:t>
            </a:r>
            <a:r>
              <a:rPr lang="en-US" sz="2400" dirty="0" smtClean="0"/>
              <a:t>unsure on when and if to report. </a:t>
            </a:r>
            <a:endParaRPr lang="en-US" sz="2400" dirty="0"/>
          </a:p>
          <a:p>
            <a:pPr marL="34290" indent="0">
              <a:buNone/>
            </a:pPr>
            <a:endParaRPr lang="en-US" sz="2400" dirty="0"/>
          </a:p>
          <a:p>
            <a:endParaRPr lang="en-US" sz="2400" dirty="0"/>
          </a:p>
        </p:txBody>
      </p:sp>
    </p:spTree>
    <p:extLst>
      <p:ext uri="{BB962C8B-B14F-4D97-AF65-F5344CB8AC3E}">
        <p14:creationId xmlns:p14="http://schemas.microsoft.com/office/powerpoint/2010/main" val="36826357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229600" cy="1066800"/>
          </a:xfrm>
        </p:spPr>
        <p:txBody>
          <a:bodyPr>
            <a:normAutofit/>
          </a:bodyPr>
          <a:lstStyle/>
          <a:p>
            <a:r>
              <a:rPr lang="en-US" dirty="0" smtClean="0">
                <a:solidFill>
                  <a:schemeClr val="accent1"/>
                </a:solidFill>
              </a:rPr>
              <a:t>What about pre-existing symptoms?</a:t>
            </a:r>
            <a:endParaRPr lang="en-US" dirty="0">
              <a:solidFill>
                <a:schemeClr val="accent1"/>
              </a:solidFill>
            </a:endParaRPr>
          </a:p>
        </p:txBody>
      </p:sp>
      <p:sp>
        <p:nvSpPr>
          <p:cNvPr id="3" name="Content Placeholder 2"/>
          <p:cNvSpPr>
            <a:spLocks noGrp="1"/>
          </p:cNvSpPr>
          <p:nvPr>
            <p:ph idx="1"/>
          </p:nvPr>
        </p:nvSpPr>
        <p:spPr>
          <a:xfrm>
            <a:off x="352044" y="1371600"/>
            <a:ext cx="8287512" cy="3733800"/>
          </a:xfrm>
        </p:spPr>
        <p:txBody>
          <a:bodyPr>
            <a:normAutofit fontScale="92500"/>
          </a:bodyPr>
          <a:lstStyle/>
          <a:p>
            <a:pPr>
              <a:buNone/>
            </a:pPr>
            <a:endParaRPr lang="en-US" sz="3100" dirty="0" smtClean="0"/>
          </a:p>
          <a:p>
            <a:pPr>
              <a:buFont typeface="Arial" pitchFamily="34" charset="0"/>
              <a:buChar char="•"/>
            </a:pPr>
            <a:r>
              <a:rPr lang="en-US" sz="3000" dirty="0" smtClean="0"/>
              <a:t>If a symptom or sign was present at baseline (prior to randomization), record it on the Medical History form.</a:t>
            </a:r>
          </a:p>
          <a:p>
            <a:pPr>
              <a:buFont typeface="Arial" pitchFamily="34" charset="0"/>
              <a:buChar char="•"/>
            </a:pPr>
            <a:r>
              <a:rPr lang="en-US" sz="3000" dirty="0" smtClean="0"/>
              <a:t>You do not need to report that symptom unless symptom got worse. </a:t>
            </a:r>
          </a:p>
          <a:p>
            <a:pPr>
              <a:buFont typeface="Arial" pitchFamily="34" charset="0"/>
              <a:buChar char="•"/>
            </a:pPr>
            <a:r>
              <a:rPr lang="en-US" sz="3000" dirty="0" smtClean="0"/>
              <a:t>You may have to add a finding to the Medical History form that was found later-e.g. later found to have Alzheimer's disease.</a:t>
            </a:r>
          </a:p>
          <a:p>
            <a:endParaRPr lang="en-US" sz="2000" dirty="0"/>
          </a:p>
        </p:txBody>
      </p:sp>
    </p:spTree>
    <p:extLst>
      <p:ext uri="{BB962C8B-B14F-4D97-AF65-F5344CB8AC3E}">
        <p14:creationId xmlns:p14="http://schemas.microsoft.com/office/powerpoint/2010/main" val="3574814985"/>
      </p:ext>
    </p:extLst>
  </p:cSld>
  <p:clrMapOvr>
    <a:masterClrMapping/>
  </p:clrMapOvr>
  <p:timing>
    <p:tnLst>
      <p:par>
        <p:cTn id="1" dur="indefinite" restart="never" nodeType="tmRoot"/>
      </p:par>
    </p:tnLst>
  </p:timing>
</p:sld>
</file>

<file path=ppt/theme/theme1.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ACC63D00-1EE0-4159-BF5A-6FF02000B71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TM03457444[[fn=Basis]]</Template>
  <TotalTime>4401</TotalTime>
  <Words>1318</Words>
  <Application>Microsoft Office PowerPoint</Application>
  <PresentationFormat>On-screen Show (4:3)</PresentationFormat>
  <Paragraphs>150</Paragraphs>
  <Slides>17</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Corbel</vt:lpstr>
      <vt:lpstr>Wingdings</vt:lpstr>
      <vt:lpstr>Basis</vt:lpstr>
      <vt:lpstr>Pens Trial Adverse Event Reporting</vt:lpstr>
      <vt:lpstr>PowerPoint Presentation</vt:lpstr>
      <vt:lpstr>Review-What is an AE?</vt:lpstr>
      <vt:lpstr>So what’s a SERIOUS Adverse event (SAE)?</vt:lpstr>
      <vt:lpstr>The Process of Reporting AEs &amp; SAEs </vt:lpstr>
      <vt:lpstr>Question-Which of these are expected adverse events according to the protocol?</vt:lpstr>
      <vt:lpstr> Why we report AEs</vt:lpstr>
      <vt:lpstr>Your mission-to CORRECTLY report SAE and AEs</vt:lpstr>
      <vt:lpstr>What about pre-existing symptoms?</vt:lpstr>
      <vt:lpstr>How to correctly report</vt:lpstr>
      <vt:lpstr>What happens when you fail to report?</vt:lpstr>
      <vt:lpstr>PowerPoint Presentation</vt:lpstr>
      <vt:lpstr>Abnormal Labs</vt:lpstr>
      <vt:lpstr>I’m already confused!? Don’t be….It’s only 4 steps</vt:lpstr>
      <vt:lpstr>Relatedness: To the being in the trial</vt:lpstr>
      <vt:lpstr>Review</vt:lpstr>
      <vt:lpstr>How to report</vt:lpstr>
    </vt:vector>
  </TitlesOfParts>
  <Company>University of Utah</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fluid ae/sae refresher</dc:title>
  <dc:creator>Marci Fjelstad</dc:creator>
  <cp:lastModifiedBy>Ryan Majkowski</cp:lastModifiedBy>
  <cp:revision>179</cp:revision>
  <dcterms:created xsi:type="dcterms:W3CDTF">2011-10-06T22:07:26Z</dcterms:created>
  <dcterms:modified xsi:type="dcterms:W3CDTF">2017-10-25T20:17:16Z</dcterms:modified>
</cp:coreProperties>
</file>