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8" r:id="rId1"/>
  </p:sldMasterIdLst>
  <p:notesMasterIdLst>
    <p:notesMasterId r:id="rId40"/>
  </p:notesMasterIdLst>
  <p:sldIdLst>
    <p:sldId id="256" r:id="rId2"/>
    <p:sldId id="333" r:id="rId3"/>
    <p:sldId id="335" r:id="rId4"/>
    <p:sldId id="302" r:id="rId5"/>
    <p:sldId id="304" r:id="rId6"/>
    <p:sldId id="306" r:id="rId7"/>
    <p:sldId id="307" r:id="rId8"/>
    <p:sldId id="318" r:id="rId9"/>
    <p:sldId id="319" r:id="rId10"/>
    <p:sldId id="258" r:id="rId11"/>
    <p:sldId id="293" r:id="rId12"/>
    <p:sldId id="264" r:id="rId13"/>
    <p:sldId id="305" r:id="rId14"/>
    <p:sldId id="324" r:id="rId15"/>
    <p:sldId id="336" r:id="rId16"/>
    <p:sldId id="308" r:id="rId17"/>
    <p:sldId id="309" r:id="rId18"/>
    <p:sldId id="310" r:id="rId19"/>
    <p:sldId id="311" r:id="rId20"/>
    <p:sldId id="312" r:id="rId21"/>
    <p:sldId id="313" r:id="rId22"/>
    <p:sldId id="315" r:id="rId23"/>
    <p:sldId id="316" r:id="rId24"/>
    <p:sldId id="317" r:id="rId25"/>
    <p:sldId id="297" r:id="rId26"/>
    <p:sldId id="321" r:id="rId27"/>
    <p:sldId id="322" r:id="rId28"/>
    <p:sldId id="325" r:id="rId29"/>
    <p:sldId id="294" r:id="rId30"/>
    <p:sldId id="328" r:id="rId31"/>
    <p:sldId id="331" r:id="rId32"/>
    <p:sldId id="329" r:id="rId33"/>
    <p:sldId id="330" r:id="rId34"/>
    <p:sldId id="332" r:id="rId35"/>
    <p:sldId id="327" r:id="rId36"/>
    <p:sldId id="323" r:id="rId37"/>
    <p:sldId id="326" r:id="rId38"/>
    <p:sldId id="303" r:id="rId39"/>
  </p:sldIdLst>
  <p:sldSz cx="9144000" cy="6858000" type="screen4x3"/>
  <p:notesSz cx="6794500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man Yakub" initials="SY" lastIdx="16" clrIdx="0">
    <p:extLst>
      <p:ext uri="{19B8F6BF-5375-455C-9EA6-DF929625EA0E}">
        <p15:presenceInfo xmlns:p15="http://schemas.microsoft.com/office/powerpoint/2012/main" userId="S-1-5-21-408386071-2081818540-317593308-16415" providerId="AD"/>
      </p:ext>
    </p:extLst>
  </p:cmAuthor>
  <p:cmAuthor id="2" name="Jessica Wollett" initials="" lastIdx="3" clrIdx="1">
    <p:extLst>
      <p:ext uri="{19B8F6BF-5375-455C-9EA6-DF929625EA0E}">
        <p15:presenceInfo xmlns:p15="http://schemas.microsoft.com/office/powerpoint/2012/main" userId="Jessica Wollet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 autoAdjust="0"/>
    <p:restoredTop sz="94640" autoAdjust="0"/>
  </p:normalViewPr>
  <p:slideViewPr>
    <p:cSldViewPr snapToGrid="0" snapToObjects="1">
      <p:cViewPr varScale="1">
        <p:scale>
          <a:sx n="60" d="100"/>
          <a:sy n="60" d="100"/>
        </p:scale>
        <p:origin x="90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0" d="100"/>
        <a:sy n="2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6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24133-B4A3-DF43-B011-DAF46970C8B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5600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13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EFB6B-014E-164E-9BEC-0E037F607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35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did away with the log because everyone hated in, but now you need to let us know</a:t>
            </a:r>
            <a:r>
              <a:rPr lang="en-US" baseline="0" dirty="0" smtClean="0"/>
              <a:t> about upcoming patients and randomizations.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EFB6B-014E-164E-9BEC-0E037F6071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89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Outside medical records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EFB6B-014E-164E-9BEC-0E037F60710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3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2"/>
          <a:srcRect t="-93973"/>
          <a:stretch>
            <a:fillRect/>
          </a:stretch>
        </p:blipFill>
        <p:spPr>
          <a:xfrm>
            <a:off x="179294" y="1183341"/>
            <a:ext cx="8787384" cy="527672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266" y="533400"/>
            <a:ext cx="752475" cy="3524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466850"/>
            <a:ext cx="8308039" cy="1128432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2623296"/>
            <a:ext cx="4717676" cy="3831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3" y="2770187"/>
            <a:ext cx="3429093" cy="35768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182880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0" y="1169894"/>
            <a:ext cx="3671047" cy="52760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1169894"/>
            <a:ext cx="8787384" cy="2106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3281082"/>
            <a:ext cx="8787384" cy="3174582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3329268"/>
            <a:ext cx="8346141" cy="1014132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4343399"/>
            <a:ext cx="8346141" cy="190976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3835212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0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0" y="1179576"/>
            <a:ext cx="3671047" cy="220531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2"/>
          <a:srcRect t="-93650"/>
          <a:stretch>
            <a:fillRect/>
          </a:stretch>
        </p:blipFill>
        <p:spPr>
          <a:xfrm>
            <a:off x="7445188" y="1178128"/>
            <a:ext cx="1524000" cy="5275339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398494"/>
            <a:ext cx="1447800" cy="48499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1398494"/>
            <a:ext cx="6669087" cy="4849906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" y="1179576"/>
            <a:ext cx="8787384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488" y="538163"/>
            <a:ext cx="752475" cy="352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8308975" cy="34917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/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2"/>
          <a:srcRect r="-91875"/>
          <a:stretch>
            <a:fillRect/>
          </a:stretch>
        </p:blipFill>
        <p:spPr>
          <a:xfrm>
            <a:off x="182880" y="1179576"/>
            <a:ext cx="8785105" cy="5276088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0"/>
            <a:ext cx="6591300" cy="13716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4800599"/>
            <a:ext cx="6591300" cy="10668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2"/>
          <a:srcRect b="-135871"/>
          <a:stretch>
            <a:fillRect/>
          </a:stretch>
        </p:blipFill>
        <p:spPr>
          <a:xfrm>
            <a:off x="182880" y="1179575"/>
            <a:ext cx="4228522" cy="52740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369794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1" y="1600200"/>
            <a:ext cx="4101353" cy="4652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3697941" cy="34158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5" y="2770188"/>
            <a:ext cx="8308975" cy="3478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5" y="6454588"/>
            <a:ext cx="23980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B99ADA2-E56C-5140-94E6-D23F8A83A476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6454588"/>
            <a:ext cx="365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1219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B24F03E-529B-8344-AC8C-D96B65AFD4E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2450" y="526116"/>
            <a:ext cx="457200" cy="352425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26188" y="526116"/>
            <a:ext cx="752475" cy="352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eset.utahdcc.org/adssp/showLogin.cc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A </a:t>
            </a:r>
            <a:r>
              <a:rPr lang="en-US" sz="3600" dirty="0">
                <a:solidFill>
                  <a:schemeClr val="tx2"/>
                </a:solidFill>
              </a:rPr>
              <a:t>P</a:t>
            </a:r>
            <a:r>
              <a:rPr lang="en-US" sz="3600" dirty="0"/>
              <a:t>lacebo-Controlled  </a:t>
            </a:r>
            <a:r>
              <a:rPr lang="en-US" sz="3600" dirty="0">
                <a:solidFill>
                  <a:schemeClr val="tx2"/>
                </a:solidFill>
              </a:rPr>
              <a:t>E</a:t>
            </a:r>
            <a:r>
              <a:rPr lang="en-US" sz="3600" dirty="0"/>
              <a:t>ffectiveness in I</a:t>
            </a:r>
            <a:r>
              <a:rPr lang="en-US" sz="3600" dirty="0">
                <a:solidFill>
                  <a:schemeClr val="tx2"/>
                </a:solidFill>
              </a:rPr>
              <a:t>N</a:t>
            </a:r>
            <a:r>
              <a:rPr lang="en-US" sz="3600" dirty="0"/>
              <a:t>PH</a:t>
            </a:r>
            <a:br>
              <a:rPr lang="en-US" sz="3600" dirty="0"/>
            </a:br>
            <a:r>
              <a:rPr lang="en-US" sz="3600" dirty="0">
                <a:solidFill>
                  <a:schemeClr val="tx2"/>
                </a:solidFill>
              </a:rPr>
              <a:t>S</a:t>
            </a:r>
            <a:r>
              <a:rPr lang="en-US" sz="3600" dirty="0"/>
              <a:t>hunting (</a:t>
            </a:r>
            <a:r>
              <a:rPr lang="en-US" sz="3600" dirty="0">
                <a:solidFill>
                  <a:schemeClr val="tx2"/>
                </a:solidFill>
              </a:rPr>
              <a:t>PENS</a:t>
            </a:r>
            <a:r>
              <a:rPr lang="en-US" sz="3600" dirty="0"/>
              <a:t>) Trial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Protocol Amendment 3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13" y="5016053"/>
            <a:ext cx="2667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Design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5926" y="2756646"/>
            <a:ext cx="4437902" cy="3491753"/>
          </a:xfrm>
        </p:spPr>
        <p:txBody>
          <a:bodyPr>
            <a:noAutofit/>
          </a:bodyPr>
          <a:lstStyle/>
          <a:p>
            <a:r>
              <a:rPr lang="en-US" sz="2400" dirty="0" smtClean="0"/>
              <a:t>Study workflow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229" y="1245174"/>
            <a:ext cx="3839234" cy="498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Inclusion / Exclusion Criteria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503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701304"/>
          </a:xfrm>
        </p:spPr>
        <p:txBody>
          <a:bodyPr>
            <a:normAutofit fontScale="92500"/>
          </a:bodyPr>
          <a:lstStyle/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/>
              <a:t>Age ≥ </a:t>
            </a:r>
            <a:r>
              <a:rPr lang="en-US" sz="1400" dirty="0" smtClean="0">
                <a:solidFill>
                  <a:srgbClr val="C00000"/>
                </a:solidFill>
              </a:rPr>
              <a:t>60 years</a:t>
            </a:r>
            <a:r>
              <a:rPr lang="en-US" sz="1400" dirty="0" smtClean="0"/>
              <a:t>; and</a:t>
            </a:r>
          </a:p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/>
              <a:t>Diagnosis of INPH based on </a:t>
            </a:r>
            <a:r>
              <a:rPr lang="en-US" sz="1400" dirty="0" smtClean="0">
                <a:solidFill>
                  <a:srgbClr val="C00000"/>
                </a:solidFill>
              </a:rPr>
              <a:t>the Investigator’s </a:t>
            </a:r>
            <a:r>
              <a:rPr lang="en-US" sz="1400" dirty="0" smtClean="0"/>
              <a:t>clinical </a:t>
            </a:r>
            <a:r>
              <a:rPr lang="en-US" sz="1400" dirty="0" smtClean="0">
                <a:solidFill>
                  <a:srgbClr val="C00000"/>
                </a:solidFill>
              </a:rPr>
              <a:t>judgement based on </a:t>
            </a:r>
            <a:r>
              <a:rPr lang="en-US" sz="1400" dirty="0" smtClean="0"/>
              <a:t>criteria and testing as described  in the INPH Guidelines;  and</a:t>
            </a:r>
          </a:p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C00000"/>
                </a:solidFill>
              </a:rPr>
              <a:t>Evans Ratio &gt; 0.30</a:t>
            </a:r>
            <a:endParaRPr lang="en-US" sz="1400" dirty="0" smtClean="0"/>
          </a:p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/>
              <a:t>One positive supplementary test whether infusion test, large volume LP or extended CSF drainage;  and</a:t>
            </a:r>
          </a:p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/>
              <a:t>History or evidence of gait impairment (such as decreased step height or length, decreased speed, </a:t>
            </a:r>
            <a:r>
              <a:rPr lang="en-US" sz="1400" dirty="0" err="1" smtClean="0"/>
              <a:t>retropulsion</a:t>
            </a:r>
            <a:r>
              <a:rPr lang="en-US" sz="1400" dirty="0" smtClean="0"/>
              <a:t> as described in the INPH Guidelines2) ≥ 6 months.</a:t>
            </a:r>
          </a:p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C00000"/>
                </a:solidFill>
              </a:rPr>
              <a:t>Sensory motor skills</a:t>
            </a:r>
            <a:r>
              <a:rPr lang="en-US" sz="1400" dirty="0" smtClean="0">
                <a:solidFill>
                  <a:schemeClr val="tx1"/>
                </a:solidFill>
              </a:rPr>
              <a:t>, communication skills and understanding to comply with the testing and reporting required in the PENS trial; and</a:t>
            </a:r>
          </a:p>
          <a:p>
            <a:pPr marL="34290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C00000"/>
                </a:solidFill>
              </a:rPr>
              <a:t>Able to give written informed consent, after being properly informed of the nature and risks of the study and prior to engaging in any study-related procedures.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35025" y="2767377"/>
            <a:ext cx="3990789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spcBef>
                <a:spcPts val="0"/>
              </a:spcBef>
              <a:buNone/>
            </a:pPr>
            <a:endParaRPr lang="en-US" b="1" dirty="0" smtClean="0"/>
          </a:p>
          <a:p>
            <a:pPr marL="228600" lvl="1" indent="0">
              <a:spcBef>
                <a:spcPts val="0"/>
              </a:spcBef>
              <a:buNone/>
            </a:pPr>
            <a:endParaRPr lang="en-US" b="1" dirty="0"/>
          </a:p>
          <a:p>
            <a:pPr marL="228600" lvl="1" indent="0">
              <a:spcBef>
                <a:spcPts val="0"/>
              </a:spcBef>
              <a:buNone/>
            </a:pPr>
            <a:endParaRPr lang="en-US" b="1" dirty="0" smtClean="0"/>
          </a:p>
          <a:p>
            <a:pPr marL="228600" lvl="1" indent="0">
              <a:spcBef>
                <a:spcPts val="0"/>
              </a:spcBef>
              <a:buNone/>
            </a:pPr>
            <a:r>
              <a:rPr lang="en-US" sz="2000" b="1" dirty="0" smtClean="0"/>
              <a:t>All patients meeting these inclusion criteria should be entered in </a:t>
            </a:r>
            <a:r>
              <a:rPr lang="en-US" sz="2000" b="1" dirty="0" err="1" smtClean="0"/>
              <a:t>OpenClinica</a:t>
            </a:r>
            <a:r>
              <a:rPr lang="en-US" sz="2000" b="1" dirty="0" smtClean="0"/>
              <a:t>.</a:t>
            </a:r>
          </a:p>
          <a:p>
            <a:pPr marL="228600" lvl="1" indent="0">
              <a:spcBef>
                <a:spcPts val="0"/>
              </a:spcBef>
              <a:buNone/>
            </a:pPr>
            <a:endParaRPr lang="en-US" sz="2000" b="1" dirty="0"/>
          </a:p>
          <a:p>
            <a:pPr marL="228600" lvl="1" indent="0">
              <a:spcBef>
                <a:spcPts val="0"/>
              </a:spcBef>
              <a:buNone/>
            </a:pPr>
            <a:r>
              <a:rPr lang="en-US" sz="2000" b="1" dirty="0" smtClean="0"/>
              <a:t>First data collection point!</a:t>
            </a:r>
          </a:p>
        </p:txBody>
      </p:sp>
    </p:spTree>
    <p:extLst>
      <p:ext uri="{BB962C8B-B14F-4D97-AF65-F5344CB8AC3E}">
        <p14:creationId xmlns:p14="http://schemas.microsoft.com/office/powerpoint/2010/main" val="82448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Criteria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Unable to walk 10 meters with or without an assistive device; </a:t>
            </a:r>
            <a:r>
              <a:rPr lang="en-US" sz="1600" dirty="0" smtClean="0"/>
              <a:t>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Baseline </a:t>
            </a:r>
            <a:r>
              <a:rPr lang="en-US" sz="1600" dirty="0" smtClean="0">
                <a:solidFill>
                  <a:srgbClr val="C00000"/>
                </a:solidFill>
              </a:rPr>
              <a:t>fastest</a:t>
            </a:r>
            <a:r>
              <a:rPr lang="en-US" sz="1600" dirty="0" smtClean="0"/>
              <a:t> gait </a:t>
            </a:r>
            <a:r>
              <a:rPr lang="en-US" sz="1600" dirty="0"/>
              <a:t>velocity </a:t>
            </a:r>
            <a:r>
              <a:rPr lang="en-US" sz="1600" i="1" dirty="0" smtClean="0"/>
              <a:t>&gt; </a:t>
            </a:r>
            <a:r>
              <a:rPr lang="en-US" sz="1600" dirty="0" smtClean="0"/>
              <a:t>1 m/sec. and </a:t>
            </a:r>
            <a:r>
              <a:rPr lang="en-US" sz="1600" dirty="0" smtClean="0">
                <a:solidFill>
                  <a:srgbClr val="C00000"/>
                </a:solidFill>
              </a:rPr>
              <a:t>fastest gait velocity improvement is &lt; 30% </a:t>
            </a:r>
            <a:r>
              <a:rPr lang="en-US" sz="1600" dirty="0"/>
              <a:t>with or without an assistive device; </a:t>
            </a:r>
            <a:r>
              <a:rPr lang="en-US" sz="1600" dirty="0" smtClean="0"/>
              <a:t>or</a:t>
            </a:r>
            <a:endParaRPr lang="en-US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Unable </a:t>
            </a:r>
            <a:r>
              <a:rPr lang="en-US" sz="1600" dirty="0"/>
              <a:t>to return to the study center for follow up evaluation and shunt </a:t>
            </a:r>
            <a:r>
              <a:rPr lang="en-US" sz="1600" dirty="0" smtClean="0"/>
              <a:t>programming;</a:t>
            </a:r>
            <a:r>
              <a:rPr lang="en-US" sz="1600" dirty="0"/>
              <a:t> </a:t>
            </a:r>
            <a:r>
              <a:rPr lang="en-US" sz="1600" dirty="0" smtClean="0"/>
              <a:t>or</a:t>
            </a:r>
            <a:endParaRPr lang="en-US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Patient </a:t>
            </a:r>
            <a:r>
              <a:rPr lang="en-US" sz="1600" dirty="0"/>
              <a:t>is not medically cleared for shunt surgery per local standards; </a:t>
            </a:r>
            <a:r>
              <a:rPr lang="en-US" sz="1600" dirty="0" smtClean="0"/>
              <a:t>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Prior or existing shunts, endoscopic third </a:t>
            </a:r>
            <a:r>
              <a:rPr lang="en-US" sz="1600" dirty="0" err="1"/>
              <a:t>ventriculostomy</a:t>
            </a:r>
            <a:r>
              <a:rPr lang="en-US" sz="1600" dirty="0"/>
              <a:t>, or any previous surgical intervention for hydrocephalus; </a:t>
            </a:r>
            <a:r>
              <a:rPr lang="en-US" sz="1600" dirty="0" smtClean="0"/>
              <a:t>or</a:t>
            </a:r>
            <a:endParaRPr lang="en-US" sz="1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64850" y="2715861"/>
            <a:ext cx="4160050" cy="3697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500" dirty="0"/>
              <a:t>Secondary NPH. (Prior encephalitis, meningitis, subarachnoid hemorrhage, traumatic brain injury (including concussion</a:t>
            </a:r>
            <a:r>
              <a:rPr lang="en-US" sz="1500" dirty="0" smtClean="0"/>
              <a:t>) </a:t>
            </a:r>
            <a:r>
              <a:rPr lang="en-US" sz="1500" dirty="0" smtClean="0">
                <a:solidFill>
                  <a:srgbClr val="C00000"/>
                </a:solidFill>
              </a:rPr>
              <a:t>within 2 years or with brain injury or skull fracture on baseline imaging</a:t>
            </a:r>
            <a:r>
              <a:rPr lang="en-US" sz="1500" dirty="0" smtClean="0"/>
              <a:t>, </a:t>
            </a:r>
            <a:r>
              <a:rPr lang="en-US" sz="1500" dirty="0"/>
              <a:t>brain abscess, brain tumor, obstructive hydrocephalus (including acquired </a:t>
            </a:r>
            <a:r>
              <a:rPr lang="en-US" sz="1500" dirty="0" err="1"/>
              <a:t>aqueductal</a:t>
            </a:r>
            <a:r>
              <a:rPr lang="en-US" sz="1500" dirty="0"/>
              <a:t> stenosis and carcinomatous meningitis)); 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500" dirty="0" smtClean="0"/>
              <a:t>Previous </a:t>
            </a:r>
            <a:r>
              <a:rPr lang="en-US" sz="1500" dirty="0"/>
              <a:t>intracranial neurosurgical procedure; 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500" dirty="0"/>
              <a:t>Current treatment with  anticoagulation medications or expected to be on anti- coagulation medications in future based on clinician evaluation; </a:t>
            </a:r>
            <a:r>
              <a:rPr lang="en-US" sz="1500" dirty="0" smtClean="0"/>
              <a:t>or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39669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Criteria,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>
                <a:solidFill>
                  <a:srgbClr val="C00000"/>
                </a:solidFill>
              </a:rPr>
              <a:t>Symptomatic</a:t>
            </a:r>
            <a:r>
              <a:rPr lang="en-US" sz="1600" dirty="0" smtClean="0"/>
              <a:t> cerebral </a:t>
            </a:r>
            <a:r>
              <a:rPr lang="en-US" sz="1600" dirty="0"/>
              <a:t>or cerebellar </a:t>
            </a:r>
            <a:r>
              <a:rPr lang="en-US" sz="1600" dirty="0" smtClean="0"/>
              <a:t>infarction </a:t>
            </a:r>
            <a:r>
              <a:rPr lang="en-US" sz="1600" dirty="0" smtClean="0">
                <a:solidFill>
                  <a:srgbClr val="C00000"/>
                </a:solidFill>
              </a:rPr>
              <a:t>within 6 months from screening</a:t>
            </a:r>
            <a:r>
              <a:rPr lang="en-US" sz="1600" dirty="0" smtClean="0"/>
              <a:t> </a:t>
            </a:r>
            <a:r>
              <a:rPr lang="en-US" sz="1600" dirty="0"/>
              <a:t>(asymptomatic lacunar infarctions are per- mitted); 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strike="sngStrike" dirty="0">
                <a:solidFill>
                  <a:srgbClr val="C00000"/>
                </a:solidFill>
              </a:rPr>
              <a:t>Hemiparesis, cerebellar signs or neurological deficits (e.g., cervical or lumbar myelopathy, previous stroke) precluding gait assessment; 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Diagnosis of </a:t>
            </a:r>
            <a:r>
              <a:rPr lang="en-US" sz="1600" dirty="0" err="1" smtClean="0"/>
              <a:t>Parkin</a:t>
            </a:r>
            <a:r>
              <a:rPr lang="en-US" sz="1600" dirty="0" err="1" smtClean="0">
                <a:solidFill>
                  <a:srgbClr val="C00000"/>
                </a:solidFill>
              </a:rPr>
              <a:t>sonian</a:t>
            </a:r>
            <a:r>
              <a:rPr lang="en-US" sz="1600" dirty="0" smtClean="0">
                <a:solidFill>
                  <a:srgbClr val="C00000"/>
                </a:solidFill>
              </a:rPr>
              <a:t> syndrome that, in the investigator’s judgement, will complicate the outcome evaluation</a:t>
            </a:r>
            <a:r>
              <a:rPr lang="en-US" sz="1600" dirty="0" smtClean="0"/>
              <a:t>; </a:t>
            </a:r>
            <a:r>
              <a:rPr lang="en-US" sz="1600" dirty="0"/>
              <a:t>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Diagnosis </a:t>
            </a:r>
            <a:r>
              <a:rPr lang="en-US" sz="1600" dirty="0"/>
              <a:t>of schizophrenia or any </a:t>
            </a:r>
            <a:r>
              <a:rPr lang="en-US" sz="1600" dirty="0" smtClean="0"/>
              <a:t>psychiatric diagnosis </a:t>
            </a:r>
            <a:r>
              <a:rPr lang="en-US" sz="1600" dirty="0">
                <a:solidFill>
                  <a:srgbClr val="C00000"/>
                </a:solidFill>
              </a:rPr>
              <a:t>(including depression)</a:t>
            </a:r>
            <a:r>
              <a:rPr lang="en-US" sz="1600" dirty="0"/>
              <a:t> </a:t>
            </a:r>
            <a:r>
              <a:rPr lang="en-US" sz="1600" dirty="0" smtClean="0"/>
              <a:t>that, in </a:t>
            </a:r>
            <a:r>
              <a:rPr lang="en-US" sz="1600" dirty="0"/>
              <a:t>the clinician’s </a:t>
            </a:r>
            <a:r>
              <a:rPr lang="en-US" sz="1600" dirty="0" smtClean="0"/>
              <a:t>judgment, </a:t>
            </a:r>
            <a:r>
              <a:rPr lang="en-US" sz="1600" dirty="0"/>
              <a:t>will complicate the outcome </a:t>
            </a:r>
            <a:r>
              <a:rPr lang="en-US" sz="1600" dirty="0" smtClean="0"/>
              <a:t>evaluation </a:t>
            </a:r>
            <a:r>
              <a:rPr lang="en-US" sz="1600" dirty="0" smtClean="0">
                <a:solidFill>
                  <a:srgbClr val="C00000"/>
                </a:solidFill>
              </a:rPr>
              <a:t>(such as </a:t>
            </a:r>
            <a:r>
              <a:rPr lang="en-US" sz="1600" dirty="0" err="1" smtClean="0">
                <a:solidFill>
                  <a:srgbClr val="C00000"/>
                </a:solidFill>
              </a:rPr>
              <a:t>neuroplectic</a:t>
            </a:r>
            <a:r>
              <a:rPr lang="en-US" sz="1600" dirty="0" smtClean="0">
                <a:solidFill>
                  <a:srgbClr val="C00000"/>
                </a:solidFill>
              </a:rPr>
              <a:t> treatment for schizophrenia); </a:t>
            </a:r>
            <a:r>
              <a:rPr lang="en-US" sz="1600" dirty="0"/>
              <a:t>or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64850" y="2715861"/>
            <a:ext cx="4160050" cy="3697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>
                <a:solidFill>
                  <a:srgbClr val="C00000"/>
                </a:solidFill>
              </a:rPr>
              <a:t>Diagnosis of dementia disorder where the investigator considers cognition deficit limits participation in the study</a:t>
            </a:r>
            <a:r>
              <a:rPr lang="en-US" sz="1600" dirty="0" smtClean="0"/>
              <a:t>; </a:t>
            </a:r>
            <a:r>
              <a:rPr lang="en-US" sz="1600" dirty="0"/>
              <a:t>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strike="sngStrike" dirty="0" smtClean="0">
                <a:solidFill>
                  <a:srgbClr val="C00000"/>
                </a:solidFill>
              </a:rPr>
              <a:t>Dementia</a:t>
            </a:r>
            <a:r>
              <a:rPr lang="en-US" sz="1600" strike="sngStrike" dirty="0">
                <a:solidFill>
                  <a:srgbClr val="C00000"/>
                </a:solidFill>
              </a:rPr>
              <a:t>, documented with a </a:t>
            </a:r>
            <a:r>
              <a:rPr lang="en-US" sz="1600" strike="sngStrike" dirty="0" err="1">
                <a:solidFill>
                  <a:srgbClr val="C00000"/>
                </a:solidFill>
              </a:rPr>
              <a:t>MoCA</a:t>
            </a:r>
            <a:r>
              <a:rPr lang="en-US" sz="1600" strike="sngStrike" dirty="0">
                <a:solidFill>
                  <a:srgbClr val="C00000"/>
                </a:solidFill>
              </a:rPr>
              <a:t> score of </a:t>
            </a:r>
            <a:r>
              <a:rPr lang="en-US" sz="1600" strike="sngStrike" dirty="0" smtClean="0">
                <a:solidFill>
                  <a:srgbClr val="C00000"/>
                </a:solidFill>
              </a:rPr>
              <a:t>18 or </a:t>
            </a:r>
            <a:r>
              <a:rPr lang="en-US" sz="1600" strike="sngStrike" dirty="0">
                <a:solidFill>
                  <a:srgbClr val="C00000"/>
                </a:solidFill>
              </a:rPr>
              <a:t>less, taken at standard initial evaluation; 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Conditions </a:t>
            </a:r>
            <a:r>
              <a:rPr lang="en-US" sz="1600" dirty="0"/>
              <a:t>impairing gait that are considered to be unrelated to hydrocephalus, such as hemiparesis, spasticity,  cerebellar ataxia or musculoskeletal and joint </a:t>
            </a:r>
            <a:r>
              <a:rPr lang="en-US" sz="1600" dirty="0" smtClean="0"/>
              <a:t>disease</a:t>
            </a:r>
            <a:r>
              <a:rPr lang="en-US" sz="1600" dirty="0" smtClean="0">
                <a:solidFill>
                  <a:srgbClr val="C00000"/>
                </a:solidFill>
              </a:rPr>
              <a:t>, which will interfere with gait assessment or the potential for gait improvement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313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 must sign the eligibility checklist!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r="-485" b="12134"/>
          <a:stretch/>
        </p:blipFill>
        <p:spPr>
          <a:xfrm>
            <a:off x="1706582" y="2942964"/>
            <a:ext cx="5887292" cy="257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6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 of Study </a:t>
            </a:r>
            <a:r>
              <a:rPr lang="en-US" dirty="0" smtClean="0"/>
              <a:t>Events</a:t>
            </a:r>
            <a:br>
              <a:rPr lang="en-US" dirty="0" smtClean="0"/>
            </a:br>
            <a:r>
              <a:rPr lang="en-US" sz="1600" dirty="0">
                <a:solidFill>
                  <a:prstClr val="white"/>
                </a:solidFill>
              </a:rPr>
              <a:t>- 14 days + 30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988242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Screening / Consenting / Enrollment</a:t>
            </a:r>
          </a:p>
          <a:p>
            <a:pPr lvl="1"/>
            <a:r>
              <a:rPr lang="en-US" dirty="0" smtClean="0"/>
              <a:t>Surgery</a:t>
            </a:r>
          </a:p>
          <a:p>
            <a:pPr lvl="1"/>
            <a:r>
              <a:rPr lang="en-US" dirty="0" smtClean="0"/>
              <a:t>One-Month Safety Follow-up</a:t>
            </a:r>
          </a:p>
          <a:p>
            <a:pPr lvl="1"/>
            <a:r>
              <a:rPr lang="en-US" dirty="0" smtClean="0"/>
              <a:t>Two-Month Safety Follow-up</a:t>
            </a:r>
          </a:p>
          <a:p>
            <a:pPr lvl="1"/>
            <a:r>
              <a:rPr lang="en-US" dirty="0" smtClean="0"/>
              <a:t>Four-Month Shunt Adjustment and Outcome Assessment</a:t>
            </a:r>
          </a:p>
          <a:p>
            <a:pPr lvl="1"/>
            <a:r>
              <a:rPr lang="en-US" dirty="0" smtClean="0"/>
              <a:t>Five-Month </a:t>
            </a:r>
            <a:r>
              <a:rPr lang="en-US" dirty="0"/>
              <a:t>Safety Follow-up</a:t>
            </a:r>
          </a:p>
          <a:p>
            <a:pPr lvl="1"/>
            <a:r>
              <a:rPr lang="en-US" dirty="0" smtClean="0"/>
              <a:t>Eight-Month </a:t>
            </a:r>
            <a:r>
              <a:rPr lang="en-US" dirty="0"/>
              <a:t>Outcome Assessment </a:t>
            </a:r>
            <a:endParaRPr lang="en-US" dirty="0" smtClean="0"/>
          </a:p>
          <a:p>
            <a:pPr lvl="1"/>
            <a:r>
              <a:rPr lang="en-US" dirty="0" smtClean="0"/>
              <a:t>Twelve-Month </a:t>
            </a:r>
            <a:r>
              <a:rPr lang="en-US" dirty="0"/>
              <a:t>Outcome Assessment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0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 /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Pre-screening for Eligibility</a:t>
            </a:r>
          </a:p>
          <a:p>
            <a:pPr lvl="2"/>
            <a:r>
              <a:rPr lang="en-US" dirty="0"/>
              <a:t>P</a:t>
            </a:r>
            <a:r>
              <a:rPr lang="en-US" dirty="0" smtClean="0"/>
              <a:t>atients meeting all inclusion criteria must be added to the screening log</a:t>
            </a:r>
          </a:p>
          <a:p>
            <a:pPr lvl="1"/>
            <a:r>
              <a:rPr lang="en-US" dirty="0" smtClean="0"/>
              <a:t>Consenting</a:t>
            </a:r>
          </a:p>
          <a:p>
            <a:pPr lvl="1"/>
            <a:r>
              <a:rPr lang="en-US" dirty="0" smtClean="0"/>
              <a:t>Saliva Sample </a:t>
            </a:r>
            <a:r>
              <a:rPr lang="en-US" dirty="0" smtClean="0">
                <a:solidFill>
                  <a:srgbClr val="C00000"/>
                </a:solidFill>
              </a:rPr>
              <a:t>(when blood was not collected for the registry)</a:t>
            </a:r>
            <a:endParaRPr lang="en-US" dirty="0" smtClean="0"/>
          </a:p>
          <a:p>
            <a:pPr lvl="1"/>
            <a:r>
              <a:rPr lang="en-US" dirty="0" smtClean="0"/>
              <a:t>Pre-Op Imaging</a:t>
            </a:r>
          </a:p>
          <a:p>
            <a:pPr lvl="1"/>
            <a:r>
              <a:rPr lang="en-US" dirty="0"/>
              <a:t>Medical History</a:t>
            </a:r>
          </a:p>
          <a:p>
            <a:pPr marL="228600" lvl="1" indent="0">
              <a:buNone/>
            </a:pPr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Gait Velocity Testing</a:t>
            </a:r>
          </a:p>
          <a:p>
            <a:pPr lvl="1"/>
            <a:r>
              <a:rPr lang="en-US" dirty="0" err="1" smtClean="0"/>
              <a:t>MoCA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(version 1)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SDMT </a:t>
            </a:r>
            <a:r>
              <a:rPr lang="en-US" dirty="0" smtClean="0">
                <a:solidFill>
                  <a:srgbClr val="C00000"/>
                </a:solidFill>
              </a:rPr>
              <a:t>(standard)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BDI-II</a:t>
            </a:r>
          </a:p>
          <a:p>
            <a:pPr lvl="1"/>
            <a:r>
              <a:rPr lang="en-US" dirty="0" err="1" smtClean="0"/>
              <a:t>mRS</a:t>
            </a:r>
            <a:endParaRPr lang="en-US" dirty="0" smtClean="0"/>
          </a:p>
          <a:p>
            <a:pPr lvl="1"/>
            <a:r>
              <a:rPr lang="en-US" dirty="0" smtClean="0"/>
              <a:t>OAB-q Short Form Subscale</a:t>
            </a:r>
          </a:p>
          <a:p>
            <a:pPr lvl="1"/>
            <a:r>
              <a:rPr lang="en-US" dirty="0"/>
              <a:t>SAEs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099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 and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dirty="0" smtClean="0"/>
              <a:t>RANDOMIZATION</a:t>
            </a:r>
          </a:p>
          <a:p>
            <a:pPr lvl="1"/>
            <a:r>
              <a:rPr lang="en-US" dirty="0" err="1" smtClean="0"/>
              <a:t>Neurosugeon</a:t>
            </a:r>
            <a:r>
              <a:rPr lang="en-US" dirty="0" smtClean="0"/>
              <a:t> (</a:t>
            </a:r>
            <a:r>
              <a:rPr lang="en-US" dirty="0" err="1" smtClean="0"/>
              <a:t>unblinded</a:t>
            </a:r>
            <a:r>
              <a:rPr lang="en-US" dirty="0" smtClean="0"/>
              <a:t>) uses internet-based randomization system</a:t>
            </a:r>
          </a:p>
          <a:p>
            <a:pPr lvl="1"/>
            <a:r>
              <a:rPr lang="en-US" dirty="0" smtClean="0"/>
              <a:t>Backup randomization envelopes must only be used if unable to access randomization system</a:t>
            </a:r>
          </a:p>
          <a:p>
            <a:pPr lvl="1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SURGERY</a:t>
            </a:r>
          </a:p>
          <a:p>
            <a:pPr lvl="1"/>
            <a:r>
              <a:rPr lang="en-US" dirty="0" smtClean="0"/>
              <a:t>Neurosurgeon sets valve according to randomization group</a:t>
            </a:r>
          </a:p>
          <a:p>
            <a:pPr lvl="1"/>
            <a:r>
              <a:rPr lang="en-US" dirty="0" smtClean="0"/>
              <a:t>Neurosurgeon records setting as “PENS </a:t>
            </a:r>
            <a:r>
              <a:rPr lang="en-US" dirty="0"/>
              <a:t>study assigned setting” in the medical record. 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One-Month Safety </a:t>
            </a:r>
            <a:r>
              <a:rPr lang="en-US" dirty="0"/>
              <a:t>Follow-up</a:t>
            </a:r>
            <a:br>
              <a:rPr lang="en-US" dirty="0"/>
            </a:br>
            <a:r>
              <a:rPr lang="en-US" sz="1600" dirty="0">
                <a:solidFill>
                  <a:prstClr val="white"/>
                </a:solidFill>
              </a:rPr>
              <a:t>- 14 days + 30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248410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IN PERSON</a:t>
            </a:r>
          </a:p>
          <a:p>
            <a:pPr lvl="1"/>
            <a:r>
              <a:rPr lang="en-US" dirty="0" smtClean="0"/>
              <a:t>Post-op CT Scan (uploaded per AHCRN guidelines)</a:t>
            </a:r>
          </a:p>
          <a:p>
            <a:pPr marL="228600" lvl="1" indent="0">
              <a:buNone/>
            </a:pPr>
            <a:r>
              <a:rPr lang="en-US" b="1" dirty="0" smtClean="0"/>
              <a:t>BY PHONE</a:t>
            </a:r>
          </a:p>
          <a:p>
            <a:pPr lvl="1"/>
            <a:r>
              <a:rPr lang="en-US" dirty="0" smtClean="0"/>
              <a:t>Concomitant Medications</a:t>
            </a:r>
          </a:p>
          <a:p>
            <a:pPr lvl="1"/>
            <a:r>
              <a:rPr lang="en-US" dirty="0" smtClean="0"/>
              <a:t>AEs </a:t>
            </a:r>
          </a:p>
          <a:p>
            <a:pPr lvl="1"/>
            <a:r>
              <a:rPr lang="en-US" dirty="0" smtClean="0"/>
              <a:t>SAEs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58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Actual vs. Target Randomization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727"/>
          <a:stretch/>
        </p:blipFill>
        <p:spPr>
          <a:xfrm>
            <a:off x="1015185" y="2814638"/>
            <a:ext cx="7110454" cy="343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Two-Month Safety </a:t>
            </a:r>
            <a:r>
              <a:rPr lang="en-US" dirty="0"/>
              <a:t>Follow-up</a:t>
            </a:r>
            <a:br>
              <a:rPr lang="en-US" dirty="0"/>
            </a:br>
            <a:r>
              <a:rPr lang="en-US" sz="1600" dirty="0">
                <a:solidFill>
                  <a:prstClr val="white"/>
                </a:solidFill>
              </a:rPr>
              <a:t>- 14 days + 30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BY PHONE</a:t>
            </a:r>
          </a:p>
          <a:p>
            <a:pPr lvl="1"/>
            <a:r>
              <a:rPr lang="en-US" dirty="0" smtClean="0"/>
              <a:t>Concomitant Medications</a:t>
            </a:r>
          </a:p>
          <a:p>
            <a:pPr lvl="1"/>
            <a:r>
              <a:rPr lang="en-US" dirty="0" smtClean="0"/>
              <a:t>SAEs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6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Four-Month Shunt Adjustment/Assessment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/>
              <a:t>- 14 days + 30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UNBLINDED SURGEON </a:t>
            </a:r>
          </a:p>
          <a:p>
            <a:pPr lvl="1"/>
            <a:r>
              <a:rPr lang="en-US" dirty="0" smtClean="0"/>
              <a:t>Shunt setting adjusted</a:t>
            </a:r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657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None/>
            </a:pPr>
            <a:r>
              <a:rPr lang="en-US" b="1" dirty="0"/>
              <a:t>BLINDED ASSESSOR</a:t>
            </a:r>
          </a:p>
          <a:p>
            <a:pPr lvl="1"/>
            <a:r>
              <a:rPr lang="en-US" dirty="0"/>
              <a:t>Gait Velocity Testing</a:t>
            </a:r>
          </a:p>
          <a:p>
            <a:pPr lvl="1"/>
            <a:r>
              <a:rPr lang="en-US" dirty="0" err="1"/>
              <a:t>MoCA</a:t>
            </a:r>
            <a:endParaRPr lang="en-US" dirty="0"/>
          </a:p>
          <a:p>
            <a:pPr lvl="1"/>
            <a:r>
              <a:rPr lang="en-US" dirty="0"/>
              <a:t>SDMT</a:t>
            </a:r>
          </a:p>
          <a:p>
            <a:pPr lvl="1"/>
            <a:r>
              <a:rPr lang="en-US" dirty="0"/>
              <a:t>BDI-II</a:t>
            </a:r>
          </a:p>
          <a:p>
            <a:pPr lvl="1"/>
            <a:r>
              <a:rPr lang="en-US" dirty="0"/>
              <a:t>Lawton ADL/IADL</a:t>
            </a:r>
          </a:p>
          <a:p>
            <a:pPr lvl="1"/>
            <a:r>
              <a:rPr lang="en-US" dirty="0" err="1"/>
              <a:t>mRS</a:t>
            </a:r>
            <a:endParaRPr lang="en-US" dirty="0"/>
          </a:p>
          <a:p>
            <a:pPr lvl="1"/>
            <a:r>
              <a:rPr lang="en-US" dirty="0"/>
              <a:t>OAB-q </a:t>
            </a:r>
            <a:endParaRPr lang="en-US" dirty="0" smtClean="0"/>
          </a:p>
          <a:p>
            <a:pPr marL="228600" lvl="1" indent="0">
              <a:buNone/>
            </a:pPr>
            <a:r>
              <a:rPr lang="en-US" b="1" dirty="0" smtClean="0"/>
              <a:t>STUDY COORDINATOR</a:t>
            </a:r>
            <a:endParaRPr lang="en-US" b="1" dirty="0"/>
          </a:p>
          <a:p>
            <a:pPr lvl="1"/>
            <a:r>
              <a:rPr lang="en-US" dirty="0" smtClean="0"/>
              <a:t>Concomitant Medications</a:t>
            </a:r>
          </a:p>
          <a:p>
            <a:pPr lvl="1"/>
            <a:r>
              <a:rPr lang="en-US" dirty="0" smtClean="0"/>
              <a:t>SAEs/Neurological/Urological/Other AEs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1643" y="3931918"/>
            <a:ext cx="3208713" cy="175432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WARNING: </a:t>
            </a:r>
            <a:r>
              <a:rPr lang="en-US" b="1" dirty="0" err="1" smtClean="0"/>
              <a:t>Unblinding</a:t>
            </a:r>
            <a:r>
              <a:rPr lang="en-US" b="1" dirty="0" smtClean="0"/>
              <a:t> Hazard</a:t>
            </a:r>
          </a:p>
          <a:p>
            <a:r>
              <a:rPr lang="en-US" dirty="0" smtClean="0"/>
              <a:t>Care must be taken not to reveal randomization group to patient or family during this visit.  Blinded assessor must not be present.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28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Five-Month Safety </a:t>
            </a:r>
            <a:r>
              <a:rPr lang="en-US" dirty="0"/>
              <a:t>Follow-up</a:t>
            </a:r>
            <a:br>
              <a:rPr lang="en-US" dirty="0"/>
            </a:br>
            <a:r>
              <a:rPr lang="en-US" sz="1600" dirty="0">
                <a:solidFill>
                  <a:prstClr val="white"/>
                </a:solidFill>
              </a:rPr>
              <a:t>- 14 days + 30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472853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IN PERSON</a:t>
            </a:r>
          </a:p>
          <a:p>
            <a:pPr lvl="1"/>
            <a:r>
              <a:rPr lang="en-US" dirty="0" smtClean="0"/>
              <a:t>Post-op CT Scan (uploaded per AHCRN guidelines) </a:t>
            </a:r>
          </a:p>
          <a:p>
            <a:pPr marL="228600" lvl="1" indent="0">
              <a:buNone/>
            </a:pPr>
            <a:r>
              <a:rPr lang="en-US" b="1" dirty="0" smtClean="0"/>
              <a:t>BY PHONE</a:t>
            </a:r>
          </a:p>
          <a:p>
            <a:pPr lvl="1"/>
            <a:r>
              <a:rPr lang="en-US" dirty="0" smtClean="0"/>
              <a:t>Concomitant Medications</a:t>
            </a:r>
          </a:p>
          <a:p>
            <a:pPr lvl="1"/>
            <a:r>
              <a:rPr lang="en-US" dirty="0" smtClean="0"/>
              <a:t>AEs (neurologic, urologic)</a:t>
            </a:r>
          </a:p>
          <a:p>
            <a:pPr lvl="1"/>
            <a:r>
              <a:rPr lang="en-US" dirty="0" smtClean="0"/>
              <a:t>SAEs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Eight-Month Assessment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solidFill>
                  <a:prstClr val="white"/>
                </a:solidFill>
              </a:rPr>
              <a:t>- 14 days + 30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BLINDED ASSESSOR</a:t>
            </a:r>
          </a:p>
          <a:p>
            <a:pPr lvl="1"/>
            <a:r>
              <a:rPr lang="en-US" dirty="0" smtClean="0"/>
              <a:t>Gait Velocity Testing</a:t>
            </a:r>
          </a:p>
          <a:p>
            <a:pPr lvl="1"/>
            <a:r>
              <a:rPr lang="en-US" dirty="0" err="1" smtClean="0"/>
              <a:t>MoCA</a:t>
            </a:r>
            <a:endParaRPr lang="en-US" dirty="0" smtClean="0"/>
          </a:p>
          <a:p>
            <a:pPr lvl="1"/>
            <a:r>
              <a:rPr lang="en-US" dirty="0" smtClean="0"/>
              <a:t>SDMT</a:t>
            </a:r>
          </a:p>
          <a:p>
            <a:pPr lvl="1"/>
            <a:r>
              <a:rPr lang="en-US" dirty="0" smtClean="0"/>
              <a:t>BDI-II</a:t>
            </a:r>
          </a:p>
          <a:p>
            <a:pPr lvl="1"/>
            <a:r>
              <a:rPr lang="en-US" dirty="0" smtClean="0"/>
              <a:t>Lawton ADL/IADL</a:t>
            </a:r>
          </a:p>
          <a:p>
            <a:pPr lvl="1"/>
            <a:r>
              <a:rPr lang="en-US" dirty="0" err="1" smtClean="0"/>
              <a:t>mRS</a:t>
            </a:r>
            <a:endParaRPr lang="en-US" dirty="0" smtClean="0"/>
          </a:p>
          <a:p>
            <a:pPr lvl="1"/>
            <a:r>
              <a:rPr lang="en-US" dirty="0" smtClean="0"/>
              <a:t>OAB-q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370304" y="271654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b="1" dirty="0" smtClean="0"/>
              <a:t>COORDINATOR</a:t>
            </a:r>
          </a:p>
          <a:p>
            <a:pPr lvl="1"/>
            <a:r>
              <a:rPr lang="en-US" dirty="0" smtClean="0"/>
              <a:t>Concomitant Medications</a:t>
            </a:r>
          </a:p>
          <a:p>
            <a:pPr lvl="1"/>
            <a:r>
              <a:rPr lang="en-US" dirty="0" smtClean="0"/>
              <a:t>SAEs/Neurological/Urological/Other AEs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8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Twelve-Month Assessment</a:t>
            </a:r>
            <a:br>
              <a:rPr lang="en-US" dirty="0" smtClean="0"/>
            </a:br>
            <a:r>
              <a:rPr lang="en-US" sz="1600" dirty="0"/>
              <a:t>- 14 days + 30 </a:t>
            </a:r>
            <a:r>
              <a:rPr lang="en-US" sz="1600" dirty="0" smtClean="0"/>
              <a:t>days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4148925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BLINDED ASSESSOR</a:t>
            </a:r>
          </a:p>
          <a:p>
            <a:pPr lvl="1"/>
            <a:r>
              <a:rPr lang="en-US" dirty="0" smtClean="0"/>
              <a:t>Gait Velocity Testing</a:t>
            </a:r>
          </a:p>
          <a:p>
            <a:pPr lvl="1"/>
            <a:r>
              <a:rPr lang="en-US" dirty="0" err="1" smtClean="0"/>
              <a:t>MoCA</a:t>
            </a:r>
            <a:endParaRPr lang="en-US" dirty="0" smtClean="0"/>
          </a:p>
          <a:p>
            <a:pPr lvl="1"/>
            <a:r>
              <a:rPr lang="en-US" dirty="0" smtClean="0"/>
              <a:t>SDMT</a:t>
            </a:r>
          </a:p>
          <a:p>
            <a:pPr lvl="1"/>
            <a:r>
              <a:rPr lang="en-US" dirty="0" smtClean="0"/>
              <a:t>BDI-II</a:t>
            </a:r>
          </a:p>
          <a:p>
            <a:pPr lvl="1"/>
            <a:r>
              <a:rPr lang="en-US" dirty="0" smtClean="0"/>
              <a:t>Lawton ADL/IADL</a:t>
            </a:r>
          </a:p>
          <a:p>
            <a:pPr lvl="1"/>
            <a:r>
              <a:rPr lang="en-US" dirty="0" err="1" smtClean="0"/>
              <a:t>mRS</a:t>
            </a:r>
            <a:endParaRPr lang="en-US" dirty="0" smtClean="0"/>
          </a:p>
          <a:p>
            <a:pPr lvl="1"/>
            <a:r>
              <a:rPr lang="en-US" dirty="0" smtClean="0"/>
              <a:t>OAB-q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370304" y="271654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b="1" dirty="0" smtClean="0"/>
              <a:t>COORDINATOR</a:t>
            </a:r>
          </a:p>
          <a:p>
            <a:pPr lvl="1"/>
            <a:r>
              <a:rPr lang="en-US" dirty="0" smtClean="0"/>
              <a:t>Concomitant Medications</a:t>
            </a:r>
          </a:p>
          <a:p>
            <a:pPr lvl="1"/>
            <a:r>
              <a:rPr lang="en-US" dirty="0" smtClean="0"/>
              <a:t>SAEs/Neurological/Urological/Other AEs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Roles and Responsibilities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707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Neurosurgeon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Participate in the consenting process</a:t>
            </a:r>
          </a:p>
          <a:p>
            <a:pPr lvl="1"/>
            <a:r>
              <a:rPr lang="en-US" dirty="0" smtClean="0"/>
              <a:t>Randomize participants</a:t>
            </a:r>
          </a:p>
          <a:p>
            <a:pPr lvl="1"/>
            <a:r>
              <a:rPr lang="en-US" dirty="0" smtClean="0"/>
              <a:t>Maintain blinding of assessor, blinded personnel, and patient</a:t>
            </a:r>
          </a:p>
          <a:p>
            <a:pPr lvl="1"/>
            <a:r>
              <a:rPr lang="en-US" dirty="0" smtClean="0"/>
              <a:t>Document “PENS </a:t>
            </a:r>
            <a:r>
              <a:rPr lang="en-US" dirty="0"/>
              <a:t>study assigned setting” in the medical </a:t>
            </a:r>
            <a:r>
              <a:rPr lang="en-US" dirty="0" smtClean="0"/>
              <a:t>record</a:t>
            </a:r>
            <a:endParaRPr lang="en-US" dirty="0"/>
          </a:p>
          <a:p>
            <a:pPr lvl="1"/>
            <a:r>
              <a:rPr lang="en-US" dirty="0" smtClean="0"/>
              <a:t>Monitor patient for AEs that require medical intervention</a:t>
            </a:r>
          </a:p>
          <a:p>
            <a:pPr lvl="1"/>
            <a:r>
              <a:rPr lang="en-US" dirty="0" smtClean="0"/>
              <a:t>Report relevant AEs to PI (if not neurosurgeon) and study coordinator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635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coordinator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Remain blinded unless an AE requires a shunt adjustment for medical management</a:t>
            </a:r>
          </a:p>
          <a:p>
            <a:pPr lvl="1"/>
            <a:r>
              <a:rPr lang="en-US" dirty="0" smtClean="0"/>
              <a:t>Report data and events in </a:t>
            </a:r>
            <a:r>
              <a:rPr lang="en-US" dirty="0" err="1" smtClean="0"/>
              <a:t>OpenClinica</a:t>
            </a:r>
            <a:endParaRPr lang="en-US" dirty="0" smtClean="0"/>
          </a:p>
          <a:p>
            <a:pPr lvl="1"/>
            <a:r>
              <a:rPr lang="en-US" dirty="0" smtClean="0"/>
              <a:t>Collect / send Saliva and CSF</a:t>
            </a:r>
          </a:p>
          <a:p>
            <a:pPr lvl="1"/>
            <a:r>
              <a:rPr lang="en-US" dirty="0" smtClean="0"/>
              <a:t>Upload images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78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Blinded assessor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Remain blinded throughout study</a:t>
            </a:r>
          </a:p>
          <a:p>
            <a:pPr lvl="1"/>
            <a:r>
              <a:rPr lang="en-US" dirty="0" smtClean="0"/>
              <a:t>Perform outcome assessments at study intervals</a:t>
            </a:r>
          </a:p>
          <a:p>
            <a:pPr lvl="1"/>
            <a:r>
              <a:rPr lang="en-US" dirty="0" smtClean="0"/>
              <a:t>Report outcome data to the study coordinator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67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Screening and Baseline assessment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7513" y="3991235"/>
            <a:ext cx="830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Baseline requirements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8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 Tip: Reset your randomization password!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3600" dirty="0" smtClean="0"/>
              <a:t>Reset </a:t>
            </a:r>
            <a:r>
              <a:rPr lang="en-US" sz="3600" dirty="0"/>
              <a:t>your password PRIOR to the day of randomization: (</a:t>
            </a:r>
            <a:r>
              <a:rPr lang="en-US" sz="3600" u="sng" dirty="0">
                <a:hlinkClick r:id="rId2"/>
              </a:rPr>
              <a:t>https://reset.utahdcc.org/adssp/showLogin.cc</a:t>
            </a:r>
            <a:r>
              <a:rPr lang="en-US" sz="3600" dirty="0"/>
              <a:t>)</a:t>
            </a:r>
          </a:p>
          <a:p>
            <a:pPr marL="0" lvl="0" indent="0">
              <a:buNone/>
            </a:pPr>
            <a:r>
              <a:rPr lang="en-US" sz="3600" dirty="0" smtClean="0"/>
              <a:t>Remember your password!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4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assess gait velocity for screening?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The best (fastest) of all three gait velocity tests will be used to determine eligibility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How to calculate % </a:t>
            </a:r>
            <a:r>
              <a:rPr lang="en-US" dirty="0" smtClean="0">
                <a:solidFill>
                  <a:schemeClr val="tx1"/>
                </a:solidFill>
              </a:rPr>
              <a:t>improvement?</a:t>
            </a:r>
          </a:p>
          <a:p>
            <a:pPr lvl="2"/>
            <a:r>
              <a:rPr lang="en-US" u="sng" dirty="0" smtClean="0">
                <a:solidFill>
                  <a:schemeClr val="tx1"/>
                </a:solidFill>
              </a:rPr>
              <a:t>(new speed – fastest original speed) </a:t>
            </a:r>
            <a:r>
              <a:rPr lang="en-US" dirty="0" smtClean="0">
                <a:solidFill>
                  <a:schemeClr val="tx1"/>
                </a:solidFill>
              </a:rPr>
              <a:t>* 100</a:t>
            </a:r>
          </a:p>
          <a:p>
            <a:pPr marL="914400" lvl="4" indent="0">
              <a:lnSpc>
                <a:spcPts val="1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f</a:t>
            </a:r>
            <a:r>
              <a:rPr lang="en-US" dirty="0" smtClean="0">
                <a:solidFill>
                  <a:schemeClr val="tx1"/>
                </a:solidFill>
              </a:rPr>
              <a:t>astest original speed</a:t>
            </a:r>
          </a:p>
          <a:p>
            <a:pPr lvl="1"/>
            <a:r>
              <a:rPr lang="en-US" dirty="0" smtClean="0"/>
              <a:t>I.E if patient walk faster than 1 m/sec. in ANY of the trials or does not improve by 30% from the FASTEST trial, the patient is not eligible.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980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can perform the blinded assessments?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Any AHCRN-trained assessor</a:t>
            </a:r>
          </a:p>
          <a:p>
            <a:pPr lvl="1"/>
            <a:r>
              <a:rPr lang="en-US" dirty="0" smtClean="0"/>
              <a:t>Does not need to be a study team member, but their certificates should be collected</a:t>
            </a:r>
          </a:p>
          <a:p>
            <a:pPr lvl="1"/>
            <a:r>
              <a:rPr lang="en-US" dirty="0" smtClean="0"/>
              <a:t>Every effort should be made that the </a:t>
            </a:r>
            <a:r>
              <a:rPr lang="en-US" b="1" dirty="0" smtClean="0"/>
              <a:t>SAME</a:t>
            </a:r>
            <a:r>
              <a:rPr lang="en-US" dirty="0" smtClean="0"/>
              <a:t> assessor assess the same patient at baseline and at all subsequent </a:t>
            </a:r>
            <a:r>
              <a:rPr lang="en-US" dirty="0" err="1" smtClean="0"/>
              <a:t>timepoints</a:t>
            </a:r>
            <a:endParaRPr lang="en-US" dirty="0" smtClean="0"/>
          </a:p>
          <a:p>
            <a:pPr lvl="1"/>
            <a:r>
              <a:rPr lang="en-US" dirty="0" smtClean="0"/>
              <a:t>Blinded assessor must agree not to review the patient’s medical record while on study to avoid risk of </a:t>
            </a:r>
            <a:r>
              <a:rPr lang="en-US" dirty="0" err="1" smtClean="0"/>
              <a:t>unblinding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9069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should baseline assessments be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Prior to or at least two weeks post LP or ELD</a:t>
            </a:r>
          </a:p>
          <a:p>
            <a:pPr lvl="1"/>
            <a:r>
              <a:rPr lang="en-US" dirty="0" smtClean="0"/>
              <a:t>No more than 6 weeks prior to randomization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488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should baseline assessments be repeated prior to randomization?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7742423" cy="34917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When screening assessments are completed by non-AHCRN trained personnel, an AHCRN-trained assessor must repeat the following after:</a:t>
            </a:r>
          </a:p>
          <a:p>
            <a:pPr lvl="2"/>
            <a:r>
              <a:rPr lang="en-US" dirty="0" smtClean="0"/>
              <a:t>Gait assessment</a:t>
            </a:r>
          </a:p>
          <a:p>
            <a:pPr lvl="2"/>
            <a:r>
              <a:rPr lang="en-US" dirty="0" err="1" smtClean="0"/>
              <a:t>MoCA</a:t>
            </a:r>
            <a:r>
              <a:rPr lang="en-US" dirty="0" smtClean="0"/>
              <a:t> (Version 1)</a:t>
            </a:r>
          </a:p>
          <a:p>
            <a:pPr lvl="2"/>
            <a:r>
              <a:rPr lang="en-US" dirty="0" smtClean="0"/>
              <a:t>SDMT</a:t>
            </a:r>
          </a:p>
          <a:p>
            <a:pPr lvl="2"/>
            <a:r>
              <a:rPr lang="en-US" dirty="0" smtClean="0"/>
              <a:t>Assessments should be repeated after patient signs consent and within 6 weeks of scheduled surgery.</a:t>
            </a:r>
          </a:p>
          <a:p>
            <a:pPr lvl="1"/>
            <a:r>
              <a:rPr lang="en-US" dirty="0" smtClean="0"/>
              <a:t>When surgery is delayed &gt; 6 weeks from baseline assessments, repeat the following:</a:t>
            </a:r>
          </a:p>
          <a:p>
            <a:pPr lvl="2"/>
            <a:r>
              <a:rPr lang="en-US" dirty="0" smtClean="0"/>
              <a:t>Gait assessment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16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should samples be collected?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CSF</a:t>
            </a:r>
          </a:p>
          <a:p>
            <a:pPr lvl="1"/>
            <a:r>
              <a:rPr lang="en-US" dirty="0" smtClean="0"/>
              <a:t>If patients consented to collection for the registry.</a:t>
            </a:r>
          </a:p>
          <a:p>
            <a:r>
              <a:rPr lang="en-US" dirty="0" smtClean="0"/>
              <a:t>Saliva</a:t>
            </a:r>
          </a:p>
          <a:p>
            <a:pPr lvl="1"/>
            <a:r>
              <a:rPr lang="en-US" dirty="0" smtClean="0"/>
              <a:t>If patients did not have blood collected for the AHCRN registry AND consented to saliva collection for PENS.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5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AEs / SAEs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7513" y="3991235"/>
            <a:ext cx="830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Reporting requirements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9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AEs / SAEs / Falls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2723"/>
            <a:ext cx="4148925" cy="349175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 smtClean="0"/>
              <a:t>AEs</a:t>
            </a:r>
          </a:p>
          <a:p>
            <a:pPr lvl="1"/>
            <a:r>
              <a:rPr lang="en-US" dirty="0" smtClean="0"/>
              <a:t>New or worsening events</a:t>
            </a:r>
          </a:p>
          <a:p>
            <a:pPr lvl="1"/>
            <a:r>
              <a:rPr lang="en-US" dirty="0"/>
              <a:t>Report for 30 days after shunt insertion and after shunt </a:t>
            </a:r>
            <a:r>
              <a:rPr lang="en-US" dirty="0" smtClean="0"/>
              <a:t>adjustment</a:t>
            </a:r>
          </a:p>
          <a:p>
            <a:pPr lvl="1"/>
            <a:endParaRPr lang="en-US" dirty="0" smtClean="0"/>
          </a:p>
          <a:p>
            <a:pPr marL="228600" lvl="1" indent="0">
              <a:buNone/>
            </a:pPr>
            <a:r>
              <a:rPr lang="en-US" b="1" dirty="0" smtClean="0"/>
              <a:t>Falls</a:t>
            </a:r>
          </a:p>
          <a:p>
            <a:pPr lvl="1"/>
            <a:r>
              <a:rPr lang="en-US" dirty="0" smtClean="0"/>
              <a:t>Report falls on a separate log.</a:t>
            </a:r>
          </a:p>
          <a:p>
            <a:pPr lvl="1"/>
            <a:r>
              <a:rPr lang="en-US" dirty="0"/>
              <a:t>Report throughout the trial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3655" y="2769702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None/>
            </a:pPr>
            <a:r>
              <a:rPr lang="en-US" b="1" dirty="0" smtClean="0"/>
              <a:t>SAEs</a:t>
            </a:r>
            <a:endParaRPr lang="en-US" b="1" dirty="0"/>
          </a:p>
          <a:p>
            <a:pPr lvl="1"/>
            <a:r>
              <a:rPr lang="en-US" dirty="0" smtClean="0"/>
              <a:t>Meeting the definition of Serious AE</a:t>
            </a:r>
          </a:p>
          <a:p>
            <a:pPr lvl="1"/>
            <a:r>
              <a:rPr lang="en-US" dirty="0" smtClean="0"/>
              <a:t>Report throughout the trial</a:t>
            </a:r>
          </a:p>
          <a:p>
            <a:pPr lvl="1"/>
            <a:r>
              <a:rPr lang="en-US" dirty="0" smtClean="0"/>
              <a:t>Report to the DCC within 24 hours</a:t>
            </a:r>
          </a:p>
          <a:p>
            <a:pPr lvl="1"/>
            <a:endParaRPr lang="en-US" dirty="0"/>
          </a:p>
          <a:p>
            <a:pPr marL="228600" lvl="1" indent="0">
              <a:buNone/>
            </a:pPr>
            <a:r>
              <a:rPr lang="en-US" b="1" dirty="0" smtClean="0"/>
              <a:t>Other AEs of Interest</a:t>
            </a:r>
          </a:p>
          <a:p>
            <a:pPr lvl="1"/>
            <a:r>
              <a:rPr lang="en-US" dirty="0"/>
              <a:t>Neurological</a:t>
            </a:r>
          </a:p>
          <a:p>
            <a:pPr lvl="1"/>
            <a:r>
              <a:rPr lang="en-US" dirty="0" smtClean="0"/>
              <a:t>Urological</a:t>
            </a:r>
          </a:p>
          <a:p>
            <a:pPr lvl="1"/>
            <a:r>
              <a:rPr lang="en-US" dirty="0"/>
              <a:t>Report throughout the trial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6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Serious Adverse Events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579" y="2756646"/>
            <a:ext cx="8292596" cy="349175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A serious adverse event (SAE) is an adverse event that</a:t>
            </a:r>
            <a:r>
              <a:rPr lang="en-US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dirty="0"/>
          </a:p>
          <a:p>
            <a:pPr>
              <a:spcBef>
                <a:spcPts val="0"/>
              </a:spcBef>
            </a:pPr>
            <a:r>
              <a:rPr lang="en-US" dirty="0" smtClean="0"/>
              <a:t>results </a:t>
            </a:r>
            <a:r>
              <a:rPr lang="en-US" dirty="0"/>
              <a:t>in death; or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is </a:t>
            </a:r>
            <a:r>
              <a:rPr lang="en-US" dirty="0"/>
              <a:t>life-threatening (the patient was, in the view of the clinical site investigator, in</a:t>
            </a:r>
          </a:p>
          <a:p>
            <a:pPr>
              <a:spcBef>
                <a:spcPts val="0"/>
              </a:spcBef>
            </a:pPr>
            <a:r>
              <a:rPr lang="en-US" dirty="0"/>
              <a:t>immediate danger of death from the event as it occurred); or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requires </a:t>
            </a:r>
            <a:r>
              <a:rPr lang="en-US" dirty="0"/>
              <a:t>inpatient hospitalization or prolongs an existing hospitalization; or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results </a:t>
            </a:r>
            <a:r>
              <a:rPr lang="en-US" dirty="0"/>
              <a:t>in persistent or </a:t>
            </a:r>
            <a:r>
              <a:rPr lang="en-US" dirty="0" smtClean="0"/>
              <a:t>significant </a:t>
            </a:r>
            <a:r>
              <a:rPr lang="en-US" dirty="0"/>
              <a:t>disability or incapacity; or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results </a:t>
            </a:r>
            <a:r>
              <a:rPr lang="en-US" dirty="0"/>
              <a:t>in congenital anomaly/birth defect); or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any </a:t>
            </a:r>
            <a:r>
              <a:rPr lang="en-US" dirty="0"/>
              <a:t>other event that, based upon appropriate medical judgment, may </a:t>
            </a:r>
            <a:r>
              <a:rPr lang="en-US" dirty="0" smtClean="0"/>
              <a:t>jeopardize the </a:t>
            </a:r>
            <a:r>
              <a:rPr lang="en-US" dirty="0"/>
              <a:t>subjects health and may require medical or surgical intervention to prevent </a:t>
            </a:r>
            <a:r>
              <a:rPr lang="en-US" dirty="0" smtClean="0"/>
              <a:t>one of </a:t>
            </a:r>
            <a:r>
              <a:rPr lang="en-US" dirty="0"/>
              <a:t>the other outcomes listed in this </a:t>
            </a:r>
            <a:r>
              <a:rPr lang="en-US" dirty="0" smtClean="0"/>
              <a:t>definition.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7250" y="2756646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6234" y="2767377"/>
            <a:ext cx="4148925" cy="3491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l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Char char="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Font typeface="Wingdings" pitchFamily="2" charset="2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8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THANK YOU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Amendment 3 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Clarify </a:t>
            </a:r>
            <a:r>
              <a:rPr lang="en-US" sz="2400" dirty="0"/>
              <a:t>e</a:t>
            </a:r>
            <a:r>
              <a:rPr lang="en-US" sz="2400" dirty="0" smtClean="0"/>
              <a:t>ligibility criteria</a:t>
            </a:r>
          </a:p>
          <a:p>
            <a:r>
              <a:rPr lang="en-US" sz="2400" dirty="0" smtClean="0"/>
              <a:t>Streamline screening procedures and data collection</a:t>
            </a:r>
          </a:p>
          <a:p>
            <a:r>
              <a:rPr lang="en-US" sz="2400" dirty="0" smtClean="0"/>
              <a:t>Increase enrollment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67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Efficacy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1. Evaluate the clinical improvement of all study participants at eight months of active shunting, using the primary outcome of gait velocity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2. Evaluate the effect of shunting between active and placebo-controlled groups at four months using secondary clinical outcome  measures as listed below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3. Evaluate the clinical improvement of all study participants at eight months of active shunting using secondary clinical outcome measures.</a:t>
            </a:r>
          </a:p>
        </p:txBody>
      </p:sp>
    </p:spTree>
    <p:extLst>
      <p:ext uri="{BB962C8B-B14F-4D97-AF65-F5344CB8AC3E}">
        <p14:creationId xmlns:p14="http://schemas.microsoft.com/office/powerpoint/2010/main" val="69098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Biomarker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4. Identify novel CSF biomarkers that differentiate patients with INPH from Alzheimer’s disease (AD)  patients and other dementias, adjusting the typical cut-offs of </a:t>
            </a:r>
            <a:r>
              <a:rPr lang="en-US" sz="2400" dirty="0" smtClean="0"/>
              <a:t>traditional </a:t>
            </a:r>
            <a:r>
              <a:rPr lang="en-US" sz="2400" dirty="0"/>
              <a:t>AD related biomarkers for altered volume of distribution  when CSF is available from clinical testing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5. Identify specific biomarkers associated with improved medium term (eight month outcomes) response to active shunting, enabling improved selection of participants in future trials.</a:t>
            </a:r>
          </a:p>
        </p:txBody>
      </p:sp>
    </p:spTree>
    <p:extLst>
      <p:ext uri="{BB962C8B-B14F-4D97-AF65-F5344CB8AC3E}">
        <p14:creationId xmlns:p14="http://schemas.microsoft.com/office/powerpoint/2010/main" val="36689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6</a:t>
            </a:r>
            <a:r>
              <a:rPr lang="en-US" sz="2400" dirty="0"/>
              <a:t>. Compare adverse events (AEs) in the active versus placebo-controlled  group at four months and at eight months of active shunting.</a:t>
            </a:r>
          </a:p>
        </p:txBody>
      </p:sp>
    </p:spTree>
    <p:extLst>
      <p:ext uri="{BB962C8B-B14F-4D97-AF65-F5344CB8AC3E}">
        <p14:creationId xmlns:p14="http://schemas.microsoft.com/office/powerpoint/2010/main" val="8014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Design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5926" y="2756646"/>
            <a:ext cx="7726588" cy="3491753"/>
          </a:xfrm>
        </p:spPr>
        <p:txBody>
          <a:bodyPr>
            <a:noAutofit/>
          </a:bodyPr>
          <a:lstStyle/>
          <a:p>
            <a:r>
              <a:rPr lang="en-US" sz="2400" dirty="0" smtClean="0"/>
              <a:t>Multicenter, randomized, blinded </a:t>
            </a:r>
            <a:r>
              <a:rPr lang="en-US" sz="2400" dirty="0" smtClean="0"/>
              <a:t>clinical </a:t>
            </a:r>
            <a:r>
              <a:rPr lang="en-US" sz="2400" dirty="0" smtClean="0"/>
              <a:t>trial</a:t>
            </a:r>
          </a:p>
          <a:p>
            <a:r>
              <a:rPr lang="en-US" sz="2400" dirty="0"/>
              <a:t>Delayed treatment </a:t>
            </a:r>
            <a:r>
              <a:rPr lang="en-US" sz="2400" dirty="0" smtClean="0"/>
              <a:t>paradigm</a:t>
            </a:r>
            <a:endParaRPr lang="en-US" sz="2400" b="1" dirty="0" smtClean="0"/>
          </a:p>
          <a:p>
            <a:r>
              <a:rPr lang="en-US" sz="2400" dirty="0"/>
              <a:t>Interim analysis </a:t>
            </a:r>
            <a:r>
              <a:rPr lang="en-US" sz="2400" dirty="0" smtClean="0"/>
              <a:t>for safety after every 10 patients </a:t>
            </a:r>
            <a:endParaRPr lang="en-US" sz="2400" dirty="0"/>
          </a:p>
          <a:p>
            <a:r>
              <a:rPr lang="en-US" sz="2400" dirty="0" smtClean="0"/>
              <a:t>Sample size: 40 participants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833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5926" y="2756646"/>
            <a:ext cx="7726588" cy="3491753"/>
          </a:xfrm>
        </p:spPr>
        <p:txBody>
          <a:bodyPr>
            <a:noAutofit/>
          </a:bodyPr>
          <a:lstStyle/>
          <a:p>
            <a:r>
              <a:rPr lang="en-US" sz="2400" dirty="0"/>
              <a:t>Block randomization based on site</a:t>
            </a:r>
          </a:p>
          <a:p>
            <a:pPr lvl="1"/>
            <a:r>
              <a:rPr lang="en-US" sz="2200" dirty="0"/>
              <a:t>Open shunt group: setting 4, 110 mm H</a:t>
            </a:r>
            <a:r>
              <a:rPr lang="en-US" sz="2200" baseline="-25000" dirty="0"/>
              <a:t>2</a:t>
            </a:r>
            <a:r>
              <a:rPr lang="en-US" sz="2200" dirty="0"/>
              <a:t>O</a:t>
            </a:r>
          </a:p>
          <a:p>
            <a:pPr lvl="1"/>
            <a:r>
              <a:rPr lang="en-US" sz="2200" dirty="0"/>
              <a:t>Closed shunt group: setting 8, &gt;400 mm H</a:t>
            </a:r>
            <a:r>
              <a:rPr lang="en-US" sz="2200" baseline="-25000" dirty="0"/>
              <a:t>2</a:t>
            </a:r>
            <a:r>
              <a:rPr lang="en-US" sz="2200" dirty="0"/>
              <a:t>O</a:t>
            </a:r>
          </a:p>
          <a:p>
            <a:r>
              <a:rPr lang="en-US" sz="2400" dirty="0" smtClean="0"/>
              <a:t>At 4 months, all patients moved to open shunt group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02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po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24465</TotalTime>
  <Words>1678</Words>
  <Application>Microsoft Office PowerPoint</Application>
  <PresentationFormat>On-screen Show (4:3)</PresentationFormat>
  <Paragraphs>273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Calibri</vt:lpstr>
      <vt:lpstr>Wingdings</vt:lpstr>
      <vt:lpstr>Expo</vt:lpstr>
      <vt:lpstr>A Placebo-Controlled  Effectiveness in INPH Shunting (PENS) Trial</vt:lpstr>
      <vt:lpstr>Actual vs. Target Randomization</vt:lpstr>
      <vt:lpstr>Pro Tip: Reset your randomization password!</vt:lpstr>
      <vt:lpstr>Amendment 3 Rationale</vt:lpstr>
      <vt:lpstr>Efficacy Objectives</vt:lpstr>
      <vt:lpstr>Biomarker Objectives</vt:lpstr>
      <vt:lpstr>Safety Objective</vt:lpstr>
      <vt:lpstr>Study Design</vt:lpstr>
      <vt:lpstr>Randomization</vt:lpstr>
      <vt:lpstr>Study Design</vt:lpstr>
      <vt:lpstr>Inclusion / Exclusion Criteria</vt:lpstr>
      <vt:lpstr>Inclusion Criteria</vt:lpstr>
      <vt:lpstr>Exclusion Criteria </vt:lpstr>
      <vt:lpstr>Exclusion Criteria, cont.</vt:lpstr>
      <vt:lpstr>PI must sign the eligibility checklist!</vt:lpstr>
      <vt:lpstr>Schedule of Study Events - 14 days + 30 days</vt:lpstr>
      <vt:lpstr>Screening / Enrollment</vt:lpstr>
      <vt:lpstr>Randomization and Surgery</vt:lpstr>
      <vt:lpstr>One-Month Safety Follow-up - 14 days + 30 days</vt:lpstr>
      <vt:lpstr>Two-Month Safety Follow-up - 14 days + 30 days</vt:lpstr>
      <vt:lpstr>Four-Month Shunt Adjustment/Assessment - 14 days + 30 days</vt:lpstr>
      <vt:lpstr>Five-Month Safety Follow-up - 14 days + 30 days</vt:lpstr>
      <vt:lpstr>Eight-Month Assessment - 14 days + 30 days</vt:lpstr>
      <vt:lpstr>Twelve-Month Assessment - 14 days + 30 days</vt:lpstr>
      <vt:lpstr>Roles and Responsibilities</vt:lpstr>
      <vt:lpstr>Neurosurgeon responsibilities</vt:lpstr>
      <vt:lpstr>Study coordinator responsibilities</vt:lpstr>
      <vt:lpstr>Blinded assessor responsibilities</vt:lpstr>
      <vt:lpstr>Screening and Baseline assessment</vt:lpstr>
      <vt:lpstr>How to assess gait velocity for screening?</vt:lpstr>
      <vt:lpstr>Who can perform the blinded assessments?</vt:lpstr>
      <vt:lpstr>When should baseline assessments be done?</vt:lpstr>
      <vt:lpstr>When should baseline assessments be repeated prior to randomization?</vt:lpstr>
      <vt:lpstr>When should samples be collected?</vt:lpstr>
      <vt:lpstr>AEs / SAEs</vt:lpstr>
      <vt:lpstr>AEs / SAEs / Falls</vt:lpstr>
      <vt:lpstr>Serious Adverse Events</vt:lpstr>
      <vt:lpstr>THANK YOU</vt:lpstr>
    </vt:vector>
  </TitlesOfParts>
  <Company>Emissary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MoCA</dc:title>
  <dc:creator>Steven Mayo</dc:creator>
  <cp:lastModifiedBy>Jessica Wollett</cp:lastModifiedBy>
  <cp:revision>95</cp:revision>
  <cp:lastPrinted>2016-08-18T15:07:52Z</cp:lastPrinted>
  <dcterms:created xsi:type="dcterms:W3CDTF">2016-08-11T02:57:17Z</dcterms:created>
  <dcterms:modified xsi:type="dcterms:W3CDTF">2019-12-08T01:47:27Z</dcterms:modified>
</cp:coreProperties>
</file>